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7" r:id="rId5"/>
    <p:sldId id="268" r:id="rId6"/>
    <p:sldId id="270" r:id="rId7"/>
    <p:sldId id="264" r:id="rId8"/>
    <p:sldId id="260" r:id="rId9"/>
    <p:sldId id="261" r:id="rId10"/>
    <p:sldId id="266" r:id="rId11"/>
    <p:sldId id="26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15" autoAdjust="0"/>
    <p:restoredTop sz="79384" autoAdjust="0"/>
  </p:normalViewPr>
  <p:slideViewPr>
    <p:cSldViewPr snapToGrid="0" showGuides="1">
      <p:cViewPr varScale="1">
        <p:scale>
          <a:sx n="62" d="100"/>
          <a:sy n="62" d="100"/>
        </p:scale>
        <p:origin x="77" y="9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36AF4-83B9-470B-B758-7C8357ECF4A9}" type="datetimeFigureOut">
              <a:rPr lang="zh-CN" altLang="en-US" smtClean="0"/>
              <a:t>2018/06/23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4EAC9-0A18-4B82-8F44-42A45FB51118}" type="slidenum">
              <a:rPr lang="zh-CN" altLang="en-US" smtClean="0"/>
              <a:t>‹#›</a:t>
            </a:fld>
            <a:endParaRPr lang="zh-CN" altLang="en-US"/>
          </a:p>
        </p:txBody>
      </p:sp>
    </p:spTree>
    <p:extLst>
      <p:ext uri="{BB962C8B-B14F-4D97-AF65-F5344CB8AC3E}">
        <p14:creationId xmlns:p14="http://schemas.microsoft.com/office/powerpoint/2010/main" val="388848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54EAC9-0A18-4B82-8F44-42A45FB51118}" type="slidenum">
              <a:rPr lang="zh-CN" altLang="en-US" smtClean="0"/>
              <a:t>2</a:t>
            </a:fld>
            <a:endParaRPr lang="zh-CN" altLang="en-US"/>
          </a:p>
        </p:txBody>
      </p:sp>
    </p:spTree>
    <p:extLst>
      <p:ext uri="{BB962C8B-B14F-4D97-AF65-F5344CB8AC3E}">
        <p14:creationId xmlns:p14="http://schemas.microsoft.com/office/powerpoint/2010/main" val="89340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54EAC9-0A18-4B82-8F44-42A45FB51118}" type="slidenum">
              <a:rPr lang="zh-CN" altLang="en-US" smtClean="0"/>
              <a:t>4</a:t>
            </a:fld>
            <a:endParaRPr lang="zh-CN" altLang="en-US"/>
          </a:p>
        </p:txBody>
      </p:sp>
    </p:spTree>
    <p:extLst>
      <p:ext uri="{BB962C8B-B14F-4D97-AF65-F5344CB8AC3E}">
        <p14:creationId xmlns:p14="http://schemas.microsoft.com/office/powerpoint/2010/main" val="286637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aHash.py      </a:t>
            </a:r>
            <a:r>
              <a:rPr lang="zh-CN" altLang="en-US" sz="1200" b="0" i="0" kern="1200" dirty="0">
                <a:solidFill>
                  <a:schemeClr val="tx1"/>
                </a:solidFill>
                <a:effectLst/>
                <a:latin typeface="+mn-lt"/>
                <a:ea typeface="+mn-ea"/>
                <a:cs typeface="+mn-cs"/>
              </a:rPr>
              <a:t>用平均哈希法实现识别相似图片</a:t>
            </a:r>
          </a:p>
          <a:p>
            <a:r>
              <a:rPr lang="en-US" altLang="zh-CN" sz="1200" b="0" i="0" kern="1200" dirty="0">
                <a:solidFill>
                  <a:schemeClr val="tx1"/>
                </a:solidFill>
                <a:effectLst/>
                <a:latin typeface="+mn-lt"/>
                <a:ea typeface="+mn-ea"/>
                <a:cs typeface="+mn-cs"/>
              </a:rPr>
              <a:t>pHash.py      </a:t>
            </a:r>
            <a:r>
              <a:rPr lang="zh-CN" altLang="en-US" sz="1200" b="0" i="0" kern="1200" dirty="0">
                <a:solidFill>
                  <a:schemeClr val="tx1"/>
                </a:solidFill>
                <a:effectLst/>
                <a:latin typeface="+mn-lt"/>
                <a:ea typeface="+mn-ea"/>
                <a:cs typeface="+mn-cs"/>
              </a:rPr>
              <a:t>通过对图片矩阵进行离散余弦变换来识别相似图片，效果有所提高</a:t>
            </a:r>
          </a:p>
          <a:p>
            <a:r>
              <a:rPr lang="en-US" altLang="zh-CN" sz="1200" b="0" i="0" kern="1200" dirty="0">
                <a:solidFill>
                  <a:schemeClr val="tx1"/>
                </a:solidFill>
                <a:effectLst/>
                <a:latin typeface="+mn-lt"/>
                <a:ea typeface="+mn-ea"/>
                <a:cs typeface="+mn-cs"/>
              </a:rPr>
              <a:t>dHash.py      </a:t>
            </a:r>
            <a:r>
              <a:rPr lang="zh-CN" altLang="en-US" sz="1200" b="0" i="0" kern="1200" dirty="0">
                <a:solidFill>
                  <a:schemeClr val="tx1"/>
                </a:solidFill>
                <a:effectLst/>
                <a:latin typeface="+mn-lt"/>
                <a:ea typeface="+mn-ea"/>
                <a:cs typeface="+mn-cs"/>
              </a:rPr>
              <a:t>利用差异值哈希算法进行识别</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histogram.py    </a:t>
            </a:r>
            <a:r>
              <a:rPr lang="zh-CN" altLang="en-US" sz="1200" b="0" i="0" kern="1200" dirty="0">
                <a:solidFill>
                  <a:schemeClr val="tx1"/>
                </a:solidFill>
                <a:effectLst/>
                <a:latin typeface="+mn-lt"/>
                <a:ea typeface="+mn-ea"/>
                <a:cs typeface="+mn-cs"/>
              </a:rPr>
              <a:t>用计算直方图实现识别相似图片</a:t>
            </a:r>
          </a:p>
          <a:p>
            <a:r>
              <a:rPr lang="en-US" altLang="zh-CN" sz="1200" b="0" i="0" kern="1200" dirty="0">
                <a:solidFill>
                  <a:schemeClr val="tx1"/>
                </a:solidFill>
                <a:effectLst/>
                <a:latin typeface="+mn-lt"/>
                <a:ea typeface="+mn-ea"/>
                <a:cs typeface="+mn-cs"/>
              </a:rPr>
              <a:t>histogram_split.py  </a:t>
            </a:r>
            <a:r>
              <a:rPr lang="zh-CN" altLang="en-US" sz="1200" b="0" i="0" kern="1200" dirty="0">
                <a:solidFill>
                  <a:schemeClr val="tx1"/>
                </a:solidFill>
                <a:effectLst/>
                <a:latin typeface="+mn-lt"/>
                <a:ea typeface="+mn-ea"/>
                <a:cs typeface="+mn-cs"/>
              </a:rPr>
              <a:t>用计算直方图（分隔成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个小块）实现识别相似图片</a:t>
            </a:r>
          </a:p>
        </p:txBody>
      </p:sp>
      <p:sp>
        <p:nvSpPr>
          <p:cNvPr id="4" name="灯片编号占位符 3"/>
          <p:cNvSpPr>
            <a:spLocks noGrp="1"/>
          </p:cNvSpPr>
          <p:nvPr>
            <p:ph type="sldNum" sz="quarter" idx="10"/>
          </p:nvPr>
        </p:nvSpPr>
        <p:spPr/>
        <p:txBody>
          <a:bodyPr/>
          <a:lstStyle/>
          <a:p>
            <a:fld id="{1B54EAC9-0A18-4B82-8F44-42A45FB51118}" type="slidenum">
              <a:rPr lang="zh-CN" altLang="en-US" smtClean="0"/>
              <a:t>6</a:t>
            </a:fld>
            <a:endParaRPr lang="zh-CN" altLang="en-US"/>
          </a:p>
        </p:txBody>
      </p:sp>
    </p:spTree>
    <p:extLst>
      <p:ext uri="{BB962C8B-B14F-4D97-AF65-F5344CB8AC3E}">
        <p14:creationId xmlns:p14="http://schemas.microsoft.com/office/powerpoint/2010/main" val="324993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54EAC9-0A18-4B82-8F44-42A45FB51118}" type="slidenum">
              <a:rPr lang="zh-CN" altLang="en-US" smtClean="0"/>
              <a:t>8</a:t>
            </a:fld>
            <a:endParaRPr lang="zh-CN" altLang="en-US"/>
          </a:p>
        </p:txBody>
      </p:sp>
    </p:spTree>
    <p:extLst>
      <p:ext uri="{BB962C8B-B14F-4D97-AF65-F5344CB8AC3E}">
        <p14:creationId xmlns:p14="http://schemas.microsoft.com/office/powerpoint/2010/main" val="108327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B54EAC9-0A18-4B82-8F44-42A45FB51118}" type="slidenum">
              <a:rPr lang="zh-CN" altLang="en-US" smtClean="0"/>
              <a:t>9</a:t>
            </a:fld>
            <a:endParaRPr lang="zh-CN" altLang="en-US"/>
          </a:p>
        </p:txBody>
      </p:sp>
    </p:spTree>
    <p:extLst>
      <p:ext uri="{BB962C8B-B14F-4D97-AF65-F5344CB8AC3E}">
        <p14:creationId xmlns:p14="http://schemas.microsoft.com/office/powerpoint/2010/main" val="935406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B54EAC9-0A18-4B82-8F44-42A45FB51118}" type="slidenum">
              <a:rPr lang="zh-CN" altLang="en-US" smtClean="0"/>
              <a:t>10</a:t>
            </a:fld>
            <a:endParaRPr lang="zh-CN" altLang="en-US"/>
          </a:p>
        </p:txBody>
      </p:sp>
    </p:spTree>
    <p:extLst>
      <p:ext uri="{BB962C8B-B14F-4D97-AF65-F5344CB8AC3E}">
        <p14:creationId xmlns:p14="http://schemas.microsoft.com/office/powerpoint/2010/main" val="1668533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402937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285417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4167336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232414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163420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135516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28506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154135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194335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168675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D60B2A4-6E76-4D04-9308-CF760DB4BBE8}" type="datetimeFigureOut">
              <a:rPr lang="zh-CN" altLang="en-US" smtClean="0"/>
              <a:t>2018/06/23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87413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0B2A4-6E76-4D04-9308-CF760DB4BBE8}" type="datetimeFigureOut">
              <a:rPr lang="zh-CN" altLang="en-US" smtClean="0"/>
              <a:t>2018/06/23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A1F62-4A05-4177-95EB-CDA4F77E997A}" type="slidenum">
              <a:rPr lang="zh-CN" altLang="en-US" smtClean="0"/>
              <a:t>‹#›</a:t>
            </a:fld>
            <a:endParaRPr lang="zh-CN" altLang="en-US"/>
          </a:p>
        </p:txBody>
      </p:sp>
    </p:spTree>
    <p:extLst>
      <p:ext uri="{BB962C8B-B14F-4D97-AF65-F5344CB8AC3E}">
        <p14:creationId xmlns:p14="http://schemas.microsoft.com/office/powerpoint/2010/main" val="297915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4901" y="1854369"/>
            <a:ext cx="11967099" cy="1574631"/>
          </a:xfrm>
        </p:spPr>
        <p:txBody>
          <a:bodyPr>
            <a:normAutofit/>
          </a:bodyPr>
          <a:lstStyle/>
          <a:p>
            <a:r>
              <a:rPr lang="zh-CN" altLang="en-US" b="1" dirty="0">
                <a:latin typeface="Arial" panose="020B0604020202020204" pitchFamily="34" charset="0"/>
                <a:cs typeface="Arial" panose="020B0604020202020204" pitchFamily="34" charset="0"/>
              </a:rPr>
              <a:t>车辆大规模精准搜索</a:t>
            </a:r>
          </a:p>
        </p:txBody>
      </p:sp>
      <p:sp>
        <p:nvSpPr>
          <p:cNvPr id="4" name="矩形 3"/>
          <p:cNvSpPr/>
          <p:nvPr/>
        </p:nvSpPr>
        <p:spPr>
          <a:xfrm>
            <a:off x="5383305" y="5037704"/>
            <a:ext cx="1324402"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2018.6.13</a:t>
            </a:r>
            <a:endParaRPr lang="zh-CN" altLang="en-US" sz="2000" dirty="0"/>
          </a:p>
        </p:txBody>
      </p:sp>
      <p:sp>
        <p:nvSpPr>
          <p:cNvPr id="5" name="矩形 4"/>
          <p:cNvSpPr/>
          <p:nvPr/>
        </p:nvSpPr>
        <p:spPr>
          <a:xfrm>
            <a:off x="10107168" y="5912485"/>
            <a:ext cx="2537251" cy="9233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Arial" panose="020B0604020202020204" pitchFamily="34" charset="0"/>
              </a:rPr>
              <a:t>杨国峰</a:t>
            </a:r>
            <a:r>
              <a:rPr lang="en-US" altLang="zh-CN" b="1" dirty="0">
                <a:latin typeface="微软雅黑" panose="020B0503020204020204" pitchFamily="34" charset="-122"/>
                <a:ea typeface="微软雅黑" panose="020B0503020204020204" pitchFamily="34" charset="-122"/>
                <a:cs typeface="Arial" panose="020B0604020202020204" pitchFamily="34" charset="0"/>
              </a:rPr>
              <a:t>&amp;</a:t>
            </a:r>
            <a:r>
              <a:rPr lang="zh-CN" altLang="en-US" b="1" dirty="0">
                <a:latin typeface="微软雅黑" panose="020B0503020204020204" pitchFamily="34" charset="-122"/>
                <a:ea typeface="微软雅黑" panose="020B0503020204020204" pitchFamily="34" charset="-122"/>
                <a:cs typeface="Arial" panose="020B0604020202020204" pitchFamily="34" charset="0"/>
              </a:rPr>
              <a:t>张越</a:t>
            </a: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algn="ctr">
              <a:lnSpc>
                <a:spcPct val="150000"/>
              </a:lnSpc>
            </a:pPr>
            <a:r>
              <a:rPr lang="zh-CN" altLang="en-US" b="1" dirty="0">
                <a:latin typeface="微软雅黑" panose="020B0503020204020204" pitchFamily="34" charset="-122"/>
                <a:ea typeface="微软雅黑" panose="020B0503020204020204" pitchFamily="34" charset="-122"/>
                <a:cs typeface="Arial" panose="020B0604020202020204" pitchFamily="34" charset="0"/>
              </a:rPr>
              <a:t>硕士</a:t>
            </a: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5989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3" y="178695"/>
            <a:ext cx="8624205" cy="1046424"/>
          </a:xfrm>
        </p:spPr>
        <p:txBody>
          <a:bodyPr>
            <a:normAutofit/>
          </a:bodyPr>
          <a:lstStyle/>
          <a:p>
            <a:r>
              <a:rPr lang="en-US" altLang="zh-CN" dirty="0">
                <a:latin typeface="Arial" panose="020B0604020202020204" pitchFamily="34" charset="0"/>
                <a:cs typeface="Arial" panose="020B0604020202020204" pitchFamily="34" charset="0"/>
              </a:rPr>
              <a:t>Experiments </a:t>
            </a:r>
            <a:endParaRPr lang="zh-CN" altLang="en-US" dirty="0">
              <a:latin typeface="Arial" panose="020B0604020202020204" pitchFamily="34" charset="0"/>
              <a:cs typeface="Arial" panose="020B0604020202020204" pitchFamily="34" charset="0"/>
            </a:endParaRPr>
          </a:p>
        </p:txBody>
      </p:sp>
      <p:sp>
        <p:nvSpPr>
          <p:cNvPr id="8" name="矩形 7"/>
          <p:cNvSpPr/>
          <p:nvPr/>
        </p:nvSpPr>
        <p:spPr>
          <a:xfrm>
            <a:off x="571631" y="1551260"/>
            <a:ext cx="5984443" cy="400110"/>
          </a:xfrm>
          <a:prstGeom prst="rect">
            <a:avLst/>
          </a:prstGeom>
        </p:spPr>
        <p:txBody>
          <a:bodyPr wrap="square">
            <a:spAutoFit/>
          </a:bodyPr>
          <a:lstStyle/>
          <a:p>
            <a:r>
              <a:rPr lang="en-US" altLang="zh-CN" sz="2000" b="1" dirty="0">
                <a:solidFill>
                  <a:srgbClr val="C00000"/>
                </a:solidFill>
                <a:latin typeface="Arial" panose="020B0604020202020204" pitchFamily="34" charset="0"/>
                <a:cs typeface="Arial" panose="020B0604020202020204" pitchFamily="34" charset="0"/>
              </a:rPr>
              <a:t>Search Results</a:t>
            </a:r>
            <a:r>
              <a:rPr lang="zh-CN" altLang="en-US" sz="2000" b="1" dirty="0">
                <a:solidFill>
                  <a:srgbClr val="C00000"/>
                </a:solidFill>
                <a:latin typeface="Arial" panose="020B0604020202020204" pitchFamily="34" charset="0"/>
                <a:cs typeface="Arial" panose="020B0604020202020204" pitchFamily="34" charset="0"/>
              </a:rPr>
              <a:t> </a:t>
            </a:r>
            <a:r>
              <a:rPr lang="en-US" altLang="zh-CN" sz="2000" b="1" dirty="0">
                <a:solidFill>
                  <a:srgbClr val="C00000"/>
                </a:solidFill>
                <a:latin typeface="Arial" panose="020B0604020202020204" pitchFamily="34" charset="0"/>
                <a:cs typeface="Arial" panose="020B0604020202020204" pitchFamily="34" charset="0"/>
              </a:rPr>
              <a:t>(</a:t>
            </a:r>
            <a:r>
              <a:rPr lang="zh-CN" altLang="en-US" sz="2000" b="1" dirty="0">
                <a:solidFill>
                  <a:srgbClr val="C00000"/>
                </a:solidFill>
                <a:latin typeface="Arial" panose="020B0604020202020204" pitchFamily="34" charset="0"/>
                <a:cs typeface="Arial" panose="020B0604020202020204" pitchFamily="34" charset="0"/>
              </a:rPr>
              <a:t> </a:t>
            </a:r>
            <a:r>
              <a:rPr lang="en-US" altLang="zh-CN" sz="2000" b="1" dirty="0">
                <a:solidFill>
                  <a:srgbClr val="C00000"/>
                </a:solidFill>
                <a:latin typeface="Arial" panose="020B0604020202020204" pitchFamily="34" charset="0"/>
                <a:cs typeface="Arial" panose="020B0604020202020204" pitchFamily="34" charset="0"/>
              </a:rPr>
              <a:t>Mean Average Precision):</a:t>
            </a:r>
            <a:endParaRPr lang="zh-CN" altLang="en-US" sz="2000" b="1" dirty="0">
              <a:solidFill>
                <a:srgbClr val="C00000"/>
              </a:solidFill>
              <a:latin typeface="Arial" panose="020B0604020202020204" pitchFamily="34" charset="0"/>
              <a:cs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3855768757"/>
              </p:ext>
            </p:extLst>
          </p:nvPr>
        </p:nvGraphicFramePr>
        <p:xfrm>
          <a:off x="716789" y="2420404"/>
          <a:ext cx="10596690" cy="2301240"/>
        </p:xfrm>
        <a:graphic>
          <a:graphicData uri="http://schemas.openxmlformats.org/drawingml/2006/table">
            <a:tbl>
              <a:tblPr firstRow="1" bandRow="1">
                <a:tableStyleId>{5940675A-B579-460E-94D1-54222C63F5DA}</a:tableStyleId>
              </a:tblPr>
              <a:tblGrid>
                <a:gridCol w="1766115">
                  <a:extLst>
                    <a:ext uri="{9D8B030D-6E8A-4147-A177-3AD203B41FA5}">
                      <a16:colId xmlns:a16="http://schemas.microsoft.com/office/drawing/2014/main" val="20000"/>
                    </a:ext>
                  </a:extLst>
                </a:gridCol>
                <a:gridCol w="1766115">
                  <a:extLst>
                    <a:ext uri="{9D8B030D-6E8A-4147-A177-3AD203B41FA5}">
                      <a16:colId xmlns:a16="http://schemas.microsoft.com/office/drawing/2014/main" val="20001"/>
                    </a:ext>
                  </a:extLst>
                </a:gridCol>
                <a:gridCol w="1766115">
                  <a:extLst>
                    <a:ext uri="{9D8B030D-6E8A-4147-A177-3AD203B41FA5}">
                      <a16:colId xmlns:a16="http://schemas.microsoft.com/office/drawing/2014/main" val="20002"/>
                    </a:ext>
                  </a:extLst>
                </a:gridCol>
                <a:gridCol w="1766115">
                  <a:extLst>
                    <a:ext uri="{9D8B030D-6E8A-4147-A177-3AD203B41FA5}">
                      <a16:colId xmlns:a16="http://schemas.microsoft.com/office/drawing/2014/main" val="20003"/>
                    </a:ext>
                  </a:extLst>
                </a:gridCol>
                <a:gridCol w="1766115">
                  <a:extLst>
                    <a:ext uri="{9D8B030D-6E8A-4147-A177-3AD203B41FA5}">
                      <a16:colId xmlns:a16="http://schemas.microsoft.com/office/drawing/2014/main" val="20004"/>
                    </a:ext>
                  </a:extLst>
                </a:gridCol>
                <a:gridCol w="1766115">
                  <a:extLst>
                    <a:ext uri="{9D8B030D-6E8A-4147-A177-3AD203B41FA5}">
                      <a16:colId xmlns:a16="http://schemas.microsoft.com/office/drawing/2014/main" val="20005"/>
                    </a:ext>
                  </a:extLst>
                </a:gridCol>
              </a:tblGrid>
              <a:tr h="370840">
                <a:tc>
                  <a:txBody>
                    <a:bodyPr/>
                    <a:lstStyle/>
                    <a:p>
                      <a:pPr algn="ctr"/>
                      <a:r>
                        <a:rPr lang="en-US" altLang="zh-CN" dirty="0"/>
                        <a:t>Similarity </a:t>
                      </a:r>
                      <a:r>
                        <a:rPr lang="en-US" altLang="zh-CN" sz="1800" kern="1200" dirty="0">
                          <a:solidFill>
                            <a:schemeClr val="tx1"/>
                          </a:solidFill>
                          <a:latin typeface="+mn-lt"/>
                          <a:ea typeface="+mn-ea"/>
                          <a:cs typeface="+mn-cs"/>
                        </a:rPr>
                        <a:t>comparison(VGG16/inceptionV3/ResNet50)</a:t>
                      </a:r>
                      <a:endParaRPr lang="zh-CN" altLang="en-US" sz="1800" kern="1200" dirty="0">
                        <a:solidFill>
                          <a:schemeClr val="tx1"/>
                        </a:solidFill>
                        <a:latin typeface="+mn-lt"/>
                        <a:ea typeface="+mn-ea"/>
                        <a:cs typeface="+mn-cs"/>
                      </a:endParaRPr>
                    </a:p>
                  </a:txBody>
                  <a:tcPr anchor="ctr"/>
                </a:tc>
                <a:tc>
                  <a:txBody>
                    <a:bodyPr/>
                    <a:lstStyle/>
                    <a:p>
                      <a:pPr algn="ctr"/>
                      <a:r>
                        <a:rPr lang="en-US" altLang="zh-CN" dirty="0" err="1"/>
                        <a:t>aHash</a:t>
                      </a:r>
                      <a:endParaRPr lang="zh-CN" altLang="en-US" dirty="0"/>
                    </a:p>
                  </a:txBody>
                  <a:tcPr anchor="ctr"/>
                </a:tc>
                <a:tc>
                  <a:txBody>
                    <a:bodyPr/>
                    <a:lstStyle/>
                    <a:p>
                      <a:pPr algn="ctr"/>
                      <a:r>
                        <a:rPr lang="en-US" altLang="zh-CN" dirty="0" err="1"/>
                        <a:t>pHash</a:t>
                      </a:r>
                      <a:endParaRPr lang="zh-CN" altLang="en-US" dirty="0"/>
                    </a:p>
                  </a:txBody>
                  <a:tcPr anchor="ctr"/>
                </a:tc>
                <a:tc>
                  <a:txBody>
                    <a:bodyPr/>
                    <a:lstStyle/>
                    <a:p>
                      <a:pPr algn="ctr"/>
                      <a:r>
                        <a:rPr lang="en-US" altLang="zh-CN" dirty="0" err="1"/>
                        <a:t>dHash</a:t>
                      </a:r>
                      <a:endParaRPr lang="zh-CN" altLang="en-US" dirty="0"/>
                    </a:p>
                  </a:txBody>
                  <a:tcPr anchor="ctr"/>
                </a:tc>
                <a:tc>
                  <a:txBody>
                    <a:bodyPr/>
                    <a:lstStyle/>
                    <a:p>
                      <a:pPr algn="ctr"/>
                      <a:r>
                        <a:rPr lang="en-US" altLang="zh-CN" dirty="0"/>
                        <a:t>Histogram</a:t>
                      </a:r>
                      <a:endParaRPr lang="zh-CN" altLang="en-US" dirty="0"/>
                    </a:p>
                  </a:txBody>
                  <a:tcPr anchor="ctr"/>
                </a:tc>
                <a:tc>
                  <a:txBody>
                    <a:bodyPr/>
                    <a:lstStyle/>
                    <a:p>
                      <a:pPr algn="ctr"/>
                      <a:r>
                        <a:rPr lang="en-US" altLang="zh-CN" dirty="0" err="1"/>
                        <a:t>Histogram_split</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0.36/0.27/0.35</a:t>
                      </a:r>
                      <a:endParaRPr lang="zh-CN" altLang="en-US" dirty="0"/>
                    </a:p>
                  </a:txBody>
                  <a:tcPr/>
                </a:tc>
                <a:tc>
                  <a:txBody>
                    <a:bodyPr/>
                    <a:lstStyle/>
                    <a:p>
                      <a:pPr algn="ctr"/>
                      <a:r>
                        <a:rPr lang="en-US" altLang="zh-CN" dirty="0"/>
                        <a:t>0.36/0.38/0.32</a:t>
                      </a:r>
                      <a:endParaRPr lang="zh-CN" altLang="en-US" dirty="0"/>
                    </a:p>
                  </a:txBody>
                  <a:tcPr/>
                </a:tc>
                <a:tc>
                  <a:txBody>
                    <a:bodyPr/>
                    <a:lstStyle/>
                    <a:p>
                      <a:pPr algn="ctr"/>
                      <a:r>
                        <a:rPr lang="en-US" altLang="zh-CN" dirty="0">
                          <a:solidFill>
                            <a:srgbClr val="C00000"/>
                          </a:solidFill>
                        </a:rPr>
                        <a:t>0.43/0.39/0.37</a:t>
                      </a:r>
                      <a:endParaRPr lang="zh-CN" altLang="en-US" dirty="0">
                        <a:solidFill>
                          <a:srgbClr val="C00000"/>
                        </a:solidFill>
                      </a:endParaRPr>
                    </a:p>
                  </a:txBody>
                  <a:tcPr/>
                </a:tc>
                <a:tc>
                  <a:txBody>
                    <a:bodyPr/>
                    <a:lstStyle/>
                    <a:p>
                      <a:pPr algn="ctr"/>
                      <a:r>
                        <a:rPr lang="en-US" altLang="zh-CN" dirty="0"/>
                        <a:t>0.34/0.35/0.33</a:t>
                      </a:r>
                      <a:endParaRPr lang="zh-CN" altLang="en-US" dirty="0"/>
                    </a:p>
                  </a:txBody>
                  <a:tcPr/>
                </a:tc>
                <a:tc>
                  <a:txBody>
                    <a:bodyPr/>
                    <a:lstStyle/>
                    <a:p>
                      <a:pPr algn="ctr"/>
                      <a:r>
                        <a:rPr lang="en-US" altLang="zh-CN" dirty="0">
                          <a:solidFill>
                            <a:srgbClr val="C00000"/>
                          </a:solidFill>
                        </a:rPr>
                        <a:t>0.39/0.42/0.36</a:t>
                      </a:r>
                      <a:endParaRPr lang="zh-CN" altLang="en-US" dirty="0">
                        <a:solidFill>
                          <a:srgbClr val="C00000"/>
                        </a:solidFill>
                      </a:endParaRPr>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t>0.34/0.39/0.33</a:t>
                      </a:r>
                      <a:endParaRPr lang="zh-CN" altLang="en-US" dirty="0"/>
                    </a:p>
                  </a:txBody>
                  <a:tcPr/>
                </a:tc>
                <a:tc>
                  <a:txBody>
                    <a:bodyPr/>
                    <a:lstStyle/>
                    <a:p>
                      <a:pPr algn="ctr"/>
                      <a:r>
                        <a:rPr lang="en-US" altLang="zh-CN" dirty="0"/>
                        <a:t>0.37/0.40/0.35</a:t>
                      </a:r>
                      <a:endParaRPr lang="zh-CN" altLang="en-US" dirty="0"/>
                    </a:p>
                  </a:txBody>
                  <a:tcPr/>
                </a:tc>
                <a:tc>
                  <a:txBody>
                    <a:bodyPr/>
                    <a:lstStyle/>
                    <a:p>
                      <a:pPr algn="ctr"/>
                      <a:r>
                        <a:rPr lang="en-US" altLang="zh-CN" dirty="0">
                          <a:solidFill>
                            <a:srgbClr val="C00000"/>
                          </a:solidFill>
                        </a:rPr>
                        <a:t>0.42/0.43/0.41</a:t>
                      </a:r>
                      <a:endParaRPr lang="zh-CN" altLang="en-US" dirty="0">
                        <a:solidFill>
                          <a:srgbClr val="C00000"/>
                        </a:solidFill>
                      </a:endParaRPr>
                    </a:p>
                  </a:txBody>
                  <a:tcPr/>
                </a:tc>
                <a:tc>
                  <a:txBody>
                    <a:bodyPr/>
                    <a:lstStyle/>
                    <a:p>
                      <a:pPr algn="ctr"/>
                      <a:r>
                        <a:rPr lang="en-US" altLang="zh-CN" dirty="0"/>
                        <a:t>0.28/0.36/0.36</a:t>
                      </a:r>
                      <a:endParaRPr lang="zh-CN" altLang="en-US" dirty="0"/>
                    </a:p>
                  </a:txBody>
                  <a:tcPr/>
                </a:tc>
                <a:tc>
                  <a:txBody>
                    <a:bodyPr/>
                    <a:lstStyle/>
                    <a:p>
                      <a:pPr algn="ctr"/>
                      <a:r>
                        <a:rPr lang="en-US" altLang="zh-CN" dirty="0">
                          <a:solidFill>
                            <a:srgbClr val="C00000"/>
                          </a:solidFill>
                        </a:rPr>
                        <a:t>0.36/0.41/0.38</a:t>
                      </a:r>
                      <a:endParaRPr lang="zh-CN" altLang="en-US" dirty="0">
                        <a:solidFill>
                          <a:srgbClr val="C00000"/>
                        </a:solidFill>
                      </a:endParaRPr>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0.33/0.36/0.29</a:t>
                      </a:r>
                      <a:endParaRPr lang="zh-CN" altLang="en-US" dirty="0"/>
                    </a:p>
                  </a:txBody>
                  <a:tcPr/>
                </a:tc>
                <a:tc>
                  <a:txBody>
                    <a:bodyPr/>
                    <a:lstStyle/>
                    <a:p>
                      <a:pPr algn="ctr"/>
                      <a:r>
                        <a:rPr lang="en-US" altLang="zh-CN" dirty="0"/>
                        <a:t>0.31/0.35/0.31</a:t>
                      </a:r>
                      <a:endParaRPr lang="zh-CN" altLang="en-US" dirty="0"/>
                    </a:p>
                  </a:txBody>
                  <a:tcPr/>
                </a:tc>
                <a:tc>
                  <a:txBody>
                    <a:bodyPr/>
                    <a:lstStyle/>
                    <a:p>
                      <a:pPr algn="ctr"/>
                      <a:r>
                        <a:rPr lang="en-US" altLang="zh-CN" dirty="0">
                          <a:solidFill>
                            <a:srgbClr val="C00000"/>
                          </a:solidFill>
                        </a:rPr>
                        <a:t>0.39/0.41/0.38</a:t>
                      </a:r>
                      <a:endParaRPr lang="zh-CN" altLang="en-US" dirty="0">
                        <a:solidFill>
                          <a:srgbClr val="C00000"/>
                        </a:solidFill>
                      </a:endParaRPr>
                    </a:p>
                  </a:txBody>
                  <a:tcPr/>
                </a:tc>
                <a:tc>
                  <a:txBody>
                    <a:bodyPr/>
                    <a:lstStyle/>
                    <a:p>
                      <a:pPr algn="ctr"/>
                      <a:r>
                        <a:rPr lang="en-US" altLang="zh-CN" dirty="0"/>
                        <a:t>0.33/0.28/0.32</a:t>
                      </a:r>
                      <a:endParaRPr lang="zh-CN" altLang="en-US" dirty="0"/>
                    </a:p>
                  </a:txBody>
                  <a:tcPr/>
                </a:tc>
                <a:tc>
                  <a:txBody>
                    <a:bodyPr/>
                    <a:lstStyle/>
                    <a:p>
                      <a:pPr algn="ctr"/>
                      <a:r>
                        <a:rPr lang="en-US" altLang="zh-CN" dirty="0">
                          <a:solidFill>
                            <a:srgbClr val="C00000"/>
                          </a:solidFill>
                        </a:rPr>
                        <a:t>0.37/0.43/0.40</a:t>
                      </a:r>
                      <a:endParaRPr lang="zh-CN" altLang="en-US" dirty="0">
                        <a:solidFill>
                          <a:srgbClr val="C00000"/>
                        </a:solidFill>
                      </a:endParaRPr>
                    </a:p>
                  </a:txBody>
                  <a:tcPr/>
                </a:tc>
                <a:extLst>
                  <a:ext uri="{0D108BD9-81ED-4DB2-BD59-A6C34878D82A}">
                    <a16:rowId xmlns:a16="http://schemas.microsoft.com/office/drawing/2014/main" val="10003"/>
                  </a:ext>
                </a:extLst>
              </a:tr>
            </a:tbl>
          </a:graphicData>
        </a:graphic>
      </p:graphicFrame>
      <p:grpSp>
        <p:nvGrpSpPr>
          <p:cNvPr id="10"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1"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2" name="矩形 11">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571631" y="5190678"/>
            <a:ext cx="10977421" cy="923330"/>
          </a:xfrm>
          <a:prstGeom prst="rect">
            <a:avLst/>
          </a:prstGeom>
        </p:spPr>
        <p:txBody>
          <a:bodyPr wrap="square">
            <a:spAutoFit/>
          </a:bodyPr>
          <a:lstStyle/>
          <a:p>
            <a:pPr marL="285750" indent="-285750">
              <a:buClr>
                <a:srgbClr val="C00000"/>
              </a:buClr>
              <a:buFont typeface="Wingdings" charset="2"/>
              <a:buChar char="p"/>
            </a:pPr>
            <a:r>
              <a:rPr lang="zh-CN" altLang="en-US" dirty="0"/>
              <a:t>时间：</a:t>
            </a:r>
            <a:r>
              <a:rPr lang="en-US" altLang="zh-CN" dirty="0"/>
              <a:t>Histogram</a:t>
            </a:r>
            <a:r>
              <a:rPr lang="zh-CN" altLang="en-US" dirty="0"/>
              <a:t>和</a:t>
            </a:r>
            <a:r>
              <a:rPr lang="en-US" altLang="zh-CN" dirty="0" err="1"/>
              <a:t>Histogram_split</a:t>
            </a:r>
            <a:r>
              <a:rPr lang="zh-CN" altLang="en-US" dirty="0"/>
              <a:t>时间相差不大；</a:t>
            </a:r>
            <a:r>
              <a:rPr lang="en-US" altLang="zh-CN" dirty="0"/>
              <a:t>MAP</a:t>
            </a:r>
            <a:r>
              <a:rPr lang="zh-CN" altLang="en-US" dirty="0"/>
              <a:t>：</a:t>
            </a:r>
            <a:r>
              <a:rPr lang="en-US" altLang="zh-CN" dirty="0" err="1"/>
              <a:t>Histogram_split</a:t>
            </a:r>
            <a:r>
              <a:rPr lang="zh-CN" altLang="en-US" dirty="0"/>
              <a:t>效果更好，它增加了比较的块数。</a:t>
            </a:r>
            <a:endParaRPr lang="en-US" altLang="zh-CN" dirty="0"/>
          </a:p>
          <a:p>
            <a:pPr marL="285750" indent="-285750">
              <a:buClr>
                <a:srgbClr val="C00000"/>
              </a:buClr>
              <a:buFont typeface="Wingdings" charset="2"/>
              <a:buChar char="p"/>
            </a:pPr>
            <a:r>
              <a:rPr lang="zh-CN" altLang="en-US" dirty="0"/>
              <a:t>时间：与</a:t>
            </a:r>
            <a:r>
              <a:rPr lang="en-US" altLang="zh-CN" dirty="0" err="1"/>
              <a:t>aHash</a:t>
            </a:r>
            <a:r>
              <a:rPr lang="zh-CN" altLang="en-US" dirty="0"/>
              <a:t>，</a:t>
            </a:r>
            <a:r>
              <a:rPr lang="en-US" altLang="zh-CN" dirty="0" err="1"/>
              <a:t>pHash</a:t>
            </a:r>
            <a:r>
              <a:rPr lang="zh-CN" altLang="en-US" dirty="0"/>
              <a:t>，</a:t>
            </a:r>
            <a:r>
              <a:rPr lang="en-US" altLang="zh-CN" dirty="0" err="1"/>
              <a:t>dHash</a:t>
            </a:r>
            <a:r>
              <a:rPr lang="zh-CN" altLang="en-US" dirty="0"/>
              <a:t>的速度要快的多；</a:t>
            </a:r>
            <a:r>
              <a:rPr lang="en-US" altLang="zh-CN" dirty="0"/>
              <a:t>MAP</a:t>
            </a:r>
            <a:r>
              <a:rPr lang="zh-CN" altLang="en-US" dirty="0"/>
              <a:t>：与</a:t>
            </a:r>
            <a:r>
              <a:rPr lang="en-US" altLang="zh-CN" dirty="0" err="1"/>
              <a:t>aHash</a:t>
            </a:r>
            <a:r>
              <a:rPr lang="zh-CN" altLang="en-US" dirty="0"/>
              <a:t>，</a:t>
            </a:r>
            <a:r>
              <a:rPr lang="en-US" altLang="zh-CN" dirty="0" err="1"/>
              <a:t>pHash</a:t>
            </a:r>
            <a:r>
              <a:rPr lang="zh-CN" altLang="en-US" dirty="0"/>
              <a:t>，</a:t>
            </a:r>
            <a:r>
              <a:rPr lang="en-US" altLang="zh-CN" dirty="0" err="1"/>
              <a:t>dHash</a:t>
            </a:r>
            <a:r>
              <a:rPr lang="zh-CN" altLang="en-US" dirty="0"/>
              <a:t>在几乎相同的情况下的效果要更好，它是基于渐变实现。</a:t>
            </a:r>
            <a:endParaRPr kumimoji="1" lang="zh-CN" altLang="en-US" dirty="0"/>
          </a:p>
        </p:txBody>
      </p:sp>
      <p:sp>
        <p:nvSpPr>
          <p:cNvPr id="3" name="文本框 2">
            <a:extLst>
              <a:ext uri="{FF2B5EF4-FFF2-40B4-BE49-F238E27FC236}">
                <a16:creationId xmlns:a16="http://schemas.microsoft.com/office/drawing/2014/main" id="{E75B898F-CF42-40A9-AFDF-7F0B43F1BE2F}"/>
              </a:ext>
            </a:extLst>
          </p:cNvPr>
          <p:cNvSpPr txBox="1"/>
          <p:nvPr/>
        </p:nvSpPr>
        <p:spPr>
          <a:xfrm>
            <a:off x="7871254" y="4740911"/>
            <a:ext cx="3442225" cy="338554"/>
          </a:xfrm>
          <a:prstGeom prst="rect">
            <a:avLst/>
          </a:prstGeom>
          <a:noFill/>
        </p:spPr>
        <p:txBody>
          <a:bodyPr wrap="square" rtlCol="0">
            <a:spAutoFit/>
          </a:bodyPr>
          <a:lstStyle/>
          <a:p>
            <a:r>
              <a:rPr lang="en-US" altLang="zh-CN" sz="1600" dirty="0"/>
              <a:t>P.S. </a:t>
            </a:r>
            <a:r>
              <a:rPr lang="zh-CN" altLang="en-US" sz="1600" dirty="0"/>
              <a:t>选取</a:t>
            </a:r>
            <a:r>
              <a:rPr lang="en-US" altLang="zh-CN" sz="1600" dirty="0"/>
              <a:t>train</a:t>
            </a:r>
            <a:r>
              <a:rPr lang="zh-CN" altLang="en-US" sz="1600" dirty="0"/>
              <a:t>（</a:t>
            </a:r>
            <a:r>
              <a:rPr lang="en-US" altLang="zh-CN" sz="1600" dirty="0"/>
              <a:t>ref</a:t>
            </a:r>
            <a:r>
              <a:rPr lang="zh-CN" altLang="en-US" sz="1600" dirty="0"/>
              <a:t>）数据集进行测试</a:t>
            </a:r>
          </a:p>
        </p:txBody>
      </p:sp>
    </p:spTree>
    <p:extLst>
      <p:ext uri="{BB962C8B-B14F-4D97-AF65-F5344CB8AC3E}">
        <p14:creationId xmlns:p14="http://schemas.microsoft.com/office/powerpoint/2010/main" val="174941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52507" y="2647183"/>
            <a:ext cx="4811696" cy="1473691"/>
          </a:xfrm>
        </p:spPr>
        <p:txBody>
          <a:bodyPr>
            <a:noAutofit/>
          </a:bodyPr>
          <a:lstStyle/>
          <a:p>
            <a:pPr marL="0" indent="0" algn="ctr">
              <a:buNone/>
            </a:pPr>
            <a:r>
              <a:rPr lang="en-US" altLang="zh-CN" sz="9600" dirty="0">
                <a:latin typeface="+mn-ea"/>
              </a:rPr>
              <a:t>Thanks</a:t>
            </a:r>
            <a:endParaRPr lang="zh-CN" altLang="en-US" sz="9600" dirty="0">
              <a:latin typeface="+mn-ea"/>
            </a:endParaRPr>
          </a:p>
        </p:txBody>
      </p:sp>
    </p:spTree>
    <p:extLst>
      <p:ext uri="{BB962C8B-B14F-4D97-AF65-F5344CB8AC3E}">
        <p14:creationId xmlns:p14="http://schemas.microsoft.com/office/powerpoint/2010/main" val="272357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normAutofit/>
          </a:bodyPr>
          <a:lstStyle/>
          <a:p>
            <a:r>
              <a:rPr lang="en-US" altLang="zh-CN" dirty="0">
                <a:latin typeface="Arial" panose="020B0604020202020204" pitchFamily="34" charset="0"/>
                <a:cs typeface="Arial" panose="020B0604020202020204" pitchFamily="34" charset="0"/>
              </a:rPr>
              <a:t>Assignment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287784" y="1545162"/>
            <a:ext cx="11440920" cy="1716956"/>
          </a:xfrm>
        </p:spPr>
        <p:txBody>
          <a:bodyPr>
            <a:normAutofit/>
          </a:bodyPr>
          <a:lstStyle/>
          <a:p>
            <a:pPr marL="0" indent="0" algn="just">
              <a:buNone/>
            </a:pPr>
            <a:r>
              <a:rPr lang="zh-CN" altLang="en-US" sz="2000" dirty="0">
                <a:latin typeface="Arial" panose="020B0604020202020204" pitchFamily="34" charset="0"/>
                <a:cs typeface="Arial" panose="020B0604020202020204" pitchFamily="34" charset="0"/>
              </a:rPr>
              <a:t>        车辆检索任务与其他对象检索任务类似，可以定义为：给定两部分图片数据</a:t>
            </a:r>
            <a:r>
              <a:rPr lang="en-US" altLang="zh-CN" sz="2000" dirty="0">
                <a:latin typeface="Arial" panose="020B0604020202020204" pitchFamily="34" charset="0"/>
                <a:cs typeface="Arial" panose="020B0604020202020204" pitchFamily="34" charset="0"/>
              </a:rPr>
              <a:t>ref(</a:t>
            </a:r>
            <a:r>
              <a:rPr lang="zh-CN" altLang="en-US" sz="2000" dirty="0">
                <a:latin typeface="Arial" panose="020B0604020202020204" pitchFamily="34" charset="0"/>
                <a:cs typeface="Arial" panose="020B0604020202020204" pitchFamily="34" charset="0"/>
              </a:rPr>
              <a:t>车辆图片数据库</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和</a:t>
            </a:r>
            <a:r>
              <a:rPr lang="en-US" altLang="zh-CN" sz="2000" dirty="0">
                <a:latin typeface="Arial" panose="020B0604020202020204" pitchFamily="34" charset="0"/>
                <a:cs typeface="Arial" panose="020B0604020202020204" pitchFamily="34" charset="0"/>
              </a:rPr>
              <a:t>query(</a:t>
            </a:r>
            <a:r>
              <a:rPr lang="zh-CN" altLang="en-US" sz="2000" dirty="0">
                <a:latin typeface="Arial" panose="020B0604020202020204" pitchFamily="34" charset="0"/>
                <a:cs typeface="Arial" panose="020B0604020202020204" pitchFamily="34" charset="0"/>
              </a:rPr>
              <a:t>测试车辆图片</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，前者</a:t>
            </a:r>
            <a:r>
              <a:rPr lang="en-US" altLang="zh-CN" sz="2000" dirty="0">
                <a:latin typeface="Arial" panose="020B0604020202020204" pitchFamily="34" charset="0"/>
                <a:cs typeface="Arial" panose="020B0604020202020204" pitchFamily="34" charset="0"/>
              </a:rPr>
              <a:t>ref</a:t>
            </a:r>
            <a:r>
              <a:rPr lang="zh-CN" altLang="en-US" sz="2000" dirty="0">
                <a:latin typeface="Arial" panose="020B0604020202020204" pitchFamily="34" charset="0"/>
                <a:cs typeface="Arial" panose="020B0604020202020204" pitchFamily="34" charset="0"/>
              </a:rPr>
              <a:t>包含</a:t>
            </a:r>
            <a:r>
              <a:rPr lang="en-US" altLang="zh-CN" sz="2000" dirty="0">
                <a:latin typeface="Arial" panose="020B0604020202020204" pitchFamily="34" charset="0"/>
                <a:cs typeface="Arial" panose="020B0604020202020204" pitchFamily="34" charset="0"/>
              </a:rPr>
              <a:t>N</a:t>
            </a:r>
            <a:r>
              <a:rPr lang="zh-CN" altLang="en-US" sz="2000" dirty="0">
                <a:latin typeface="Arial" panose="020B0604020202020204" pitchFamily="34" charset="0"/>
                <a:cs typeface="Arial" panose="020B0604020202020204" pitchFamily="34" charset="0"/>
              </a:rPr>
              <a:t>辆车的</a:t>
            </a:r>
            <a:r>
              <a:rPr lang="en-US" altLang="zh-CN" sz="2000" dirty="0">
                <a:latin typeface="Arial" panose="020B0604020202020204" pitchFamily="34" charset="0"/>
                <a:cs typeface="Arial" panose="020B0604020202020204" pitchFamily="34" charset="0"/>
              </a:rPr>
              <a:t>M</a:t>
            </a:r>
            <a:r>
              <a:rPr lang="zh-CN" altLang="en-US" sz="2000" dirty="0">
                <a:latin typeface="Arial" panose="020B0604020202020204" pitchFamily="34" charset="0"/>
                <a:cs typeface="Arial" panose="020B0604020202020204" pitchFamily="34" charset="0"/>
              </a:rPr>
              <a:t>张图片</a:t>
            </a:r>
            <a:r>
              <a:rPr lang="en-US" altLang="zh-CN" sz="2000" dirty="0">
                <a:latin typeface="Arial" panose="020B0604020202020204" pitchFamily="34" charset="0"/>
                <a:cs typeface="Arial" panose="020B0604020202020204" pitchFamily="34" charset="0"/>
              </a:rPr>
              <a:t>(N&lt;=M</a:t>
            </a:r>
            <a:r>
              <a:rPr lang="zh-CN" altLang="en-US" sz="2000" dirty="0">
                <a:latin typeface="Arial" panose="020B0604020202020204" pitchFamily="34" charset="0"/>
                <a:cs typeface="Arial" panose="020B0604020202020204" pitchFamily="34" charset="0"/>
              </a:rPr>
              <a:t>，即每一辆车可以包含多张不同图片</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，目标是对</a:t>
            </a:r>
            <a:r>
              <a:rPr lang="en-US" altLang="zh-CN" sz="2000" dirty="0">
                <a:latin typeface="Arial" panose="020B0604020202020204" pitchFamily="34" charset="0"/>
                <a:cs typeface="Arial" panose="020B0604020202020204" pitchFamily="34" charset="0"/>
              </a:rPr>
              <a:t>query</a:t>
            </a:r>
            <a:r>
              <a:rPr lang="zh-CN" altLang="en-US" sz="2000" dirty="0">
                <a:latin typeface="Arial" panose="020B0604020202020204" pitchFamily="34" charset="0"/>
                <a:cs typeface="Arial" panose="020B0604020202020204" pitchFamily="34" charset="0"/>
              </a:rPr>
              <a:t>中每张测试图片在</a:t>
            </a:r>
            <a:r>
              <a:rPr lang="en-US" altLang="zh-CN" sz="2000" dirty="0">
                <a:latin typeface="Arial" panose="020B0604020202020204" pitchFamily="34" charset="0"/>
                <a:cs typeface="Arial" panose="020B0604020202020204" pitchFamily="34" charset="0"/>
              </a:rPr>
              <a:t>ref</a:t>
            </a:r>
            <a:r>
              <a:rPr lang="zh-CN" altLang="en-US" sz="2000" dirty="0">
                <a:latin typeface="Arial" panose="020B0604020202020204" pitchFamily="34" charset="0"/>
                <a:cs typeface="Arial" panose="020B0604020202020204" pitchFamily="34" charset="0"/>
              </a:rPr>
              <a:t>中找出所有属于相同车辆的图片并排在查找结果的前面，并采用</a:t>
            </a:r>
            <a:r>
              <a:rPr lang="en-US" altLang="zh-CN" sz="2000" dirty="0">
                <a:latin typeface="Arial" panose="020B0604020202020204" pitchFamily="34" charset="0"/>
                <a:cs typeface="Arial" panose="020B0604020202020204" pitchFamily="34" charset="0"/>
              </a:rPr>
              <a:t>Mean Average Precision(MAP)@K(K=200)</a:t>
            </a:r>
            <a:r>
              <a:rPr lang="zh-CN" altLang="en-US" sz="2000" dirty="0">
                <a:latin typeface="Arial" panose="020B0604020202020204" pitchFamily="34" charset="0"/>
                <a:cs typeface="Arial" panose="020B0604020202020204" pitchFamily="34" charset="0"/>
              </a:rPr>
              <a:t>来对算法结果进行评测。</a:t>
            </a:r>
            <a:r>
              <a:rPr lang="zh-CN" altLang="en-US" sz="2000" dirty="0">
                <a:solidFill>
                  <a:srgbClr val="C00000"/>
                </a:solidFill>
                <a:latin typeface="Arial" panose="020B0604020202020204" pitchFamily="34" charset="0"/>
                <a:cs typeface="Arial" panose="020B0604020202020204" pitchFamily="34" charset="0"/>
              </a:rPr>
              <a:t>对每张 </a:t>
            </a:r>
            <a:r>
              <a:rPr lang="en-US" altLang="zh-CN" sz="2000" dirty="0" err="1">
                <a:solidFill>
                  <a:srgbClr val="C00000"/>
                </a:solidFill>
                <a:latin typeface="Arial" panose="020B0604020202020204" pitchFamily="34" charset="0"/>
                <a:cs typeface="Arial" panose="020B0604020202020204" pitchFamily="34" charset="0"/>
              </a:rPr>
              <a:t>val</a:t>
            </a:r>
            <a:r>
              <a:rPr lang="en-US" altLang="zh-CN" sz="2000" dirty="0">
                <a:solidFill>
                  <a:srgbClr val="C00000"/>
                </a:solidFill>
                <a:latin typeface="Arial" panose="020B0604020202020204" pitchFamily="34" charset="0"/>
                <a:cs typeface="Arial" panose="020B0604020202020204" pitchFamily="34" charset="0"/>
              </a:rPr>
              <a:t>(</a:t>
            </a:r>
            <a:r>
              <a:rPr lang="zh-CN" altLang="en-US" sz="2000" dirty="0">
                <a:solidFill>
                  <a:srgbClr val="C00000"/>
                </a:solidFill>
                <a:latin typeface="Arial" panose="020B0604020202020204" pitchFamily="34" charset="0"/>
                <a:cs typeface="Arial" panose="020B0604020202020204" pitchFamily="34" charset="0"/>
              </a:rPr>
              <a:t>query</a:t>
            </a:r>
            <a:r>
              <a:rPr lang="en-US" altLang="zh-CN" sz="2000" dirty="0">
                <a:solidFill>
                  <a:srgbClr val="C00000"/>
                </a:solidFill>
                <a:latin typeface="Arial" panose="020B0604020202020204" pitchFamily="34" charset="0"/>
                <a:cs typeface="Arial" panose="020B0604020202020204" pitchFamily="34" charset="0"/>
              </a:rPr>
              <a:t>)</a:t>
            </a:r>
            <a:r>
              <a:rPr lang="zh-CN" altLang="en-US" sz="2000" dirty="0">
                <a:solidFill>
                  <a:srgbClr val="C00000"/>
                </a:solidFill>
                <a:latin typeface="Arial" panose="020B0604020202020204" pitchFamily="34" charset="0"/>
                <a:cs typeface="Arial" panose="020B0604020202020204" pitchFamily="34" charset="0"/>
              </a:rPr>
              <a:t> 中的图片，按相似度把 </a:t>
            </a:r>
            <a:r>
              <a:rPr lang="en-US" altLang="zh-CN" sz="2000" dirty="0">
                <a:solidFill>
                  <a:srgbClr val="C00000"/>
                </a:solidFill>
                <a:latin typeface="Arial" panose="020B0604020202020204" pitchFamily="34" charset="0"/>
                <a:cs typeface="Arial" panose="020B0604020202020204" pitchFamily="34" charset="0"/>
              </a:rPr>
              <a:t>train(</a:t>
            </a:r>
            <a:r>
              <a:rPr lang="zh-CN" altLang="en-US" sz="2000" dirty="0">
                <a:solidFill>
                  <a:srgbClr val="C00000"/>
                </a:solidFill>
                <a:latin typeface="Arial" panose="020B0604020202020204" pitchFamily="34" charset="0"/>
                <a:cs typeface="Arial" panose="020B0604020202020204" pitchFamily="34" charset="0"/>
              </a:rPr>
              <a:t>ref</a:t>
            </a:r>
            <a:r>
              <a:rPr lang="en-US" altLang="zh-CN" sz="2000" dirty="0">
                <a:solidFill>
                  <a:srgbClr val="C00000"/>
                </a:solidFill>
                <a:latin typeface="Arial" panose="020B0604020202020204" pitchFamily="34" charset="0"/>
                <a:cs typeface="Arial" panose="020B0604020202020204" pitchFamily="34" charset="0"/>
              </a:rPr>
              <a:t>)</a:t>
            </a:r>
            <a:r>
              <a:rPr lang="zh-CN" altLang="en-US" sz="2000" dirty="0">
                <a:solidFill>
                  <a:srgbClr val="C00000"/>
                </a:solidFill>
                <a:latin typeface="Arial" panose="020B0604020202020204" pitchFamily="34" charset="0"/>
                <a:cs typeface="Arial" panose="020B0604020202020204" pitchFamily="34" charset="0"/>
              </a:rPr>
              <a:t> 数据库中的图片进行排序，并返回对应结果。</a:t>
            </a:r>
            <a:endParaRPr lang="en-US" altLang="zh-CN" sz="2000" dirty="0">
              <a:solidFill>
                <a:srgbClr val="C00000"/>
              </a:solidFill>
              <a:latin typeface="Arial" panose="020B0604020202020204" pitchFamily="34" charset="0"/>
              <a:cs typeface="Arial" panose="020B0604020202020204" pitchFamily="34" charset="0"/>
            </a:endParaRPr>
          </a:p>
          <a:p>
            <a:pPr marL="0" indent="0" algn="just">
              <a:buNone/>
            </a:pPr>
            <a:endParaRPr lang="zh-CN" altLang="en-US" sz="2000" dirty="0">
              <a:latin typeface="Arial" panose="020B0604020202020204" pitchFamily="34" charset="0"/>
              <a:cs typeface="Arial" panose="020B0604020202020204" pitchFamily="34" charset="0"/>
            </a:endParaRPr>
          </a:p>
        </p:txBody>
      </p:sp>
      <p:sp>
        <p:nvSpPr>
          <p:cNvPr id="4" name="矩形 3"/>
          <p:cNvSpPr/>
          <p:nvPr/>
        </p:nvSpPr>
        <p:spPr>
          <a:xfrm>
            <a:off x="287784" y="3183688"/>
            <a:ext cx="11258040" cy="307777"/>
          </a:xfrm>
          <a:prstGeom prst="rect">
            <a:avLst/>
          </a:prstGeom>
        </p:spPr>
        <p:txBody>
          <a:bodyPr wrap="square">
            <a:spAutoFit/>
          </a:bodyPr>
          <a:lstStyle/>
          <a:p>
            <a:r>
              <a:rPr lang="zh-CN" altLang="en-US" sz="1400" dirty="0">
                <a:latin typeface="Arial" panose="020B0604020202020204" pitchFamily="34" charset="0"/>
                <a:cs typeface="Arial" panose="020B0604020202020204" pitchFamily="34" charset="0"/>
              </a:rPr>
              <a:t>注</a:t>
            </a:r>
            <a:r>
              <a:rPr lang="en-US" altLang="zh-CN" sz="1400" dirty="0">
                <a:latin typeface="Arial" panose="020B0604020202020204" pitchFamily="34" charset="0"/>
                <a:cs typeface="Arial" panose="020B0604020202020204" pitchFamily="34" charset="0"/>
              </a:rPr>
              <a:t>: </a:t>
            </a:r>
            <a:r>
              <a:rPr lang="zh-CN" altLang="en-US" sz="1400" dirty="0">
                <a:latin typeface="Arial" panose="020B0604020202020204" pitchFamily="34" charset="0"/>
                <a:cs typeface="Arial" panose="020B0604020202020204" pitchFamily="34" charset="0"/>
              </a:rPr>
              <a:t>这里所说的相同车辆并非仅仅是指车辆的型号、颜色相同，而是指在现实世界中的同一辆车</a:t>
            </a:r>
          </a:p>
        </p:txBody>
      </p:sp>
      <p:pic>
        <p:nvPicPr>
          <p:cNvPr id="8" name="图片 7">
            <a:extLst>
              <a:ext uri="{FF2B5EF4-FFF2-40B4-BE49-F238E27FC236}">
                <a16:creationId xmlns:a16="http://schemas.microsoft.com/office/drawing/2014/main" id="{E7C1DE49-624C-4D6E-B1C4-7FEB2F0DF934}"/>
              </a:ext>
            </a:extLst>
          </p:cNvPr>
          <p:cNvPicPr>
            <a:picLocks noChangeAspect="1"/>
          </p:cNvPicPr>
          <p:nvPr/>
        </p:nvPicPr>
        <p:blipFill>
          <a:blip r:embed="rId3"/>
          <a:stretch>
            <a:fillRect/>
          </a:stretch>
        </p:blipFill>
        <p:spPr>
          <a:xfrm>
            <a:off x="4250259" y="3945554"/>
            <a:ext cx="3333090" cy="2368874"/>
          </a:xfrm>
          <a:prstGeom prst="rect">
            <a:avLst/>
          </a:prstGeom>
        </p:spPr>
      </p:pic>
      <p:grpSp>
        <p:nvGrpSpPr>
          <p:cNvPr id="12" name="组合 11">
            <a:extLst>
              <a:ext uri="{FF2B5EF4-FFF2-40B4-BE49-F238E27FC236}">
                <a16:creationId xmlns:a16="http://schemas.microsoft.com/office/drawing/2014/main" id="{51E89123-212C-4E6B-AA7F-D8BD523EE6BA}"/>
              </a:ext>
            </a:extLst>
          </p:cNvPr>
          <p:cNvGrpSpPr/>
          <p:nvPr/>
        </p:nvGrpSpPr>
        <p:grpSpPr>
          <a:xfrm>
            <a:off x="410547" y="1076131"/>
            <a:ext cx="11209175" cy="188976"/>
            <a:chOff x="410547" y="1076131"/>
            <a:chExt cx="11209175" cy="188976"/>
          </a:xfrm>
        </p:grpSpPr>
        <p:cxnSp>
          <p:nvCxnSpPr>
            <p:cNvPr id="13" name="直接连接符 12">
              <a:extLst>
                <a:ext uri="{FF2B5EF4-FFF2-40B4-BE49-F238E27FC236}">
                  <a16:creationId xmlns:a16="http://schemas.microsoft.com/office/drawing/2014/main" id="{5BD4B413-91E8-42A2-BF57-A7F5944A460C}"/>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4" name="矩形 13">
              <a:extLst>
                <a:ext uri="{FF2B5EF4-FFF2-40B4-BE49-F238E27FC236}">
                  <a16:creationId xmlns:a16="http://schemas.microsoft.com/office/drawing/2014/main" id="{1F50C989-8E3C-4253-8FDB-FB40214DD857}"/>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084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Problems</a:t>
            </a: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4249D4B4-E352-4BC7-9030-8A4B22D275AB}"/>
              </a:ext>
            </a:extLst>
          </p:cNvPr>
          <p:cNvSpPr/>
          <p:nvPr/>
        </p:nvSpPr>
        <p:spPr>
          <a:xfrm>
            <a:off x="287784" y="1460835"/>
            <a:ext cx="11713716" cy="1323439"/>
          </a:xfrm>
          <a:prstGeom prst="rect">
            <a:avLst/>
          </a:prstGeom>
        </p:spPr>
        <p:txBody>
          <a:bodyPr wrap="square">
            <a:spAutoFit/>
          </a:bodyPr>
          <a:lstStyle/>
          <a:p>
            <a:pPr marL="285750" indent="-285750" algn="just">
              <a:buClr>
                <a:srgbClr val="C00000"/>
              </a:buClr>
              <a:buFont typeface="Wingdings" panose="05000000000000000000" pitchFamily="2" charset="2"/>
              <a:buChar char="n"/>
            </a:pPr>
            <a:r>
              <a:rPr lang="zh-CN" altLang="en-US" sz="2000" dirty="0"/>
              <a:t>不同摄像头的拍摄角度、距离、光照环境不同</a:t>
            </a:r>
            <a:endParaRPr lang="en-US" altLang="zh-CN" sz="2000" dirty="0"/>
          </a:p>
          <a:p>
            <a:pPr marL="285750" indent="-285750" algn="just">
              <a:buClr>
                <a:srgbClr val="C00000"/>
              </a:buClr>
              <a:buFont typeface="Wingdings" panose="05000000000000000000" pitchFamily="2" charset="2"/>
              <a:buChar char="n"/>
            </a:pPr>
            <a:r>
              <a:rPr lang="zh-CN" altLang="en-US" sz="2000" dirty="0"/>
              <a:t>如何区分相似车辆？</a:t>
            </a:r>
            <a:endParaRPr lang="en-US" altLang="zh-CN" sz="2000" dirty="0"/>
          </a:p>
          <a:p>
            <a:pPr marL="742950" lvl="1" indent="-285750" algn="just">
              <a:buClr>
                <a:srgbClr val="C00000"/>
              </a:buClr>
              <a:buFont typeface="Wingdings" panose="05000000000000000000" pitchFamily="2" charset="2"/>
              <a:buChar char="p"/>
            </a:pPr>
            <a:r>
              <a:rPr lang="zh-CN" altLang="en-US" sz="2000" dirty="0"/>
              <a:t>不同车型，不同颜色，但外形相似</a:t>
            </a:r>
            <a:endParaRPr lang="en-US" altLang="zh-CN" sz="2000" dirty="0"/>
          </a:p>
          <a:p>
            <a:pPr marL="742950" lvl="1" indent="-285750" algn="just">
              <a:buClr>
                <a:srgbClr val="C00000"/>
              </a:buClr>
              <a:buFont typeface="Wingdings" panose="05000000000000000000" pitchFamily="2" charset="2"/>
              <a:buChar char="p"/>
            </a:pPr>
            <a:r>
              <a:rPr lang="zh-CN" altLang="en-US" sz="2000" dirty="0"/>
              <a:t>相同车型、颜色</a:t>
            </a:r>
          </a:p>
        </p:txBody>
      </p:sp>
      <p:pic>
        <p:nvPicPr>
          <p:cNvPr id="4" name="图片 3">
            <a:extLst>
              <a:ext uri="{FF2B5EF4-FFF2-40B4-BE49-F238E27FC236}">
                <a16:creationId xmlns:a16="http://schemas.microsoft.com/office/drawing/2014/main" id="{16E47E3D-9187-49A1-B546-0C8B002AFE87}"/>
              </a:ext>
            </a:extLst>
          </p:cNvPr>
          <p:cNvPicPr>
            <a:picLocks noChangeAspect="1"/>
          </p:cNvPicPr>
          <p:nvPr/>
        </p:nvPicPr>
        <p:blipFill>
          <a:blip r:embed="rId2"/>
          <a:stretch>
            <a:fillRect/>
          </a:stretch>
        </p:blipFill>
        <p:spPr>
          <a:xfrm>
            <a:off x="2130716" y="3035986"/>
            <a:ext cx="7930568" cy="3564232"/>
          </a:xfrm>
          <a:prstGeom prst="rect">
            <a:avLst/>
          </a:prstGeom>
        </p:spPr>
      </p:pic>
      <p:grpSp>
        <p:nvGrpSpPr>
          <p:cNvPr id="6" name="组合 5">
            <a:extLst>
              <a:ext uri="{FF2B5EF4-FFF2-40B4-BE49-F238E27FC236}">
                <a16:creationId xmlns:a16="http://schemas.microsoft.com/office/drawing/2014/main" id="{608262AA-2397-4206-8CDB-9735613D128E}"/>
              </a:ext>
            </a:extLst>
          </p:cNvPr>
          <p:cNvGrpSpPr/>
          <p:nvPr/>
        </p:nvGrpSpPr>
        <p:grpSpPr>
          <a:xfrm>
            <a:off x="410547" y="1076131"/>
            <a:ext cx="11209175" cy="188976"/>
            <a:chOff x="410547" y="1076131"/>
            <a:chExt cx="11209175" cy="188976"/>
          </a:xfrm>
        </p:grpSpPr>
        <p:cxnSp>
          <p:nvCxnSpPr>
            <p:cNvPr id="7" name="直接连接符 6">
              <a:extLst>
                <a:ext uri="{FF2B5EF4-FFF2-40B4-BE49-F238E27FC236}">
                  <a16:creationId xmlns:a16="http://schemas.microsoft.com/office/drawing/2014/main" id="{5A34D4CD-F018-4D9D-90C0-CF8FEDE4512D}"/>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5" name="矩形 4">
              <a:extLst>
                <a:ext uri="{FF2B5EF4-FFF2-40B4-BE49-F238E27FC236}">
                  <a16:creationId xmlns:a16="http://schemas.microsoft.com/office/drawing/2014/main" id="{3A491284-66AD-4180-A5F8-300BA4FA1466}"/>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49982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Data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set</a:t>
            </a:r>
            <a:endParaRPr lang="zh-CN" altLang="en-US" dirty="0">
              <a:latin typeface="Arial" panose="020B0604020202020204" pitchFamily="34" charset="0"/>
              <a:cs typeface="Arial" panose="020B0604020202020204" pitchFamily="34" charset="0"/>
            </a:endParaRPr>
          </a:p>
        </p:txBody>
      </p:sp>
      <p:sp>
        <p:nvSpPr>
          <p:cNvPr id="10" name="矩形 9"/>
          <p:cNvSpPr/>
          <p:nvPr/>
        </p:nvSpPr>
        <p:spPr>
          <a:xfrm>
            <a:off x="287784" y="1345696"/>
            <a:ext cx="5472963" cy="369332"/>
          </a:xfrm>
          <a:prstGeom prst="rect">
            <a:avLst/>
          </a:prstGeom>
        </p:spPr>
        <p:txBody>
          <a:bodyPr wrap="square">
            <a:spAutoFit/>
          </a:bodyPr>
          <a:lstStyle/>
          <a:p>
            <a:r>
              <a:rPr lang="zh-CN" altLang="en-US" dirty="0">
                <a:latin typeface="Arial" panose="020B0604020202020204" pitchFamily="34" charset="0"/>
                <a:cs typeface="Arial" panose="020B0604020202020204" pitchFamily="34" charset="0"/>
              </a:rPr>
              <a:t>使用数据集：</a:t>
            </a:r>
            <a:r>
              <a:rPr lang="en-US" altLang="zh-CN" dirty="0" err="1">
                <a:latin typeface="Arial" panose="020B0604020202020204" pitchFamily="34" charset="0"/>
                <a:cs typeface="Arial" panose="020B0604020202020204" pitchFamily="34" charset="0"/>
              </a:rPr>
              <a:t>VehicleID</a:t>
            </a:r>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数据集</a:t>
            </a:r>
          </a:p>
        </p:txBody>
      </p:sp>
      <p:sp>
        <p:nvSpPr>
          <p:cNvPr id="11" name="矩形 10">
            <a:extLst>
              <a:ext uri="{FF2B5EF4-FFF2-40B4-BE49-F238E27FC236}">
                <a16:creationId xmlns:a16="http://schemas.microsoft.com/office/drawing/2014/main" id="{9B375053-BE5A-4089-B4E8-7DBCED5B757A}"/>
              </a:ext>
            </a:extLst>
          </p:cNvPr>
          <p:cNvSpPr/>
          <p:nvPr/>
        </p:nvSpPr>
        <p:spPr>
          <a:xfrm>
            <a:off x="287784" y="1960253"/>
            <a:ext cx="1627369" cy="369332"/>
          </a:xfrm>
          <a:prstGeom prst="rect">
            <a:avLst/>
          </a:prstGeom>
        </p:spPr>
        <p:txBody>
          <a:bodyPr wrap="none">
            <a:spAutoFit/>
          </a:bodyPr>
          <a:lstStyle/>
          <a:p>
            <a:pPr marL="285750" indent="-285750">
              <a:buClr>
                <a:srgbClr val="C00000"/>
              </a:buClr>
              <a:buFont typeface="Wingdings" panose="05000000000000000000" pitchFamily="2" charset="2"/>
              <a:buChar char="n"/>
            </a:pPr>
            <a:r>
              <a:rPr lang="zh-CN" altLang="en-US" dirty="0"/>
              <a:t>数据集内容</a:t>
            </a:r>
          </a:p>
        </p:txBody>
      </p:sp>
      <p:sp>
        <p:nvSpPr>
          <p:cNvPr id="14" name="矩形 13">
            <a:extLst>
              <a:ext uri="{FF2B5EF4-FFF2-40B4-BE49-F238E27FC236}">
                <a16:creationId xmlns:a16="http://schemas.microsoft.com/office/drawing/2014/main" id="{5D128160-D0D4-49AA-B4DF-96098942B3DD}"/>
              </a:ext>
            </a:extLst>
          </p:cNvPr>
          <p:cNvSpPr/>
          <p:nvPr/>
        </p:nvSpPr>
        <p:spPr>
          <a:xfrm>
            <a:off x="287784" y="2387627"/>
            <a:ext cx="11331220" cy="1477328"/>
          </a:xfrm>
          <a:prstGeom prst="rect">
            <a:avLst/>
          </a:prstGeom>
        </p:spPr>
        <p:txBody>
          <a:bodyPr wrap="square">
            <a:spAutoFit/>
          </a:bodyPr>
          <a:lstStyle/>
          <a:p>
            <a:pPr marL="285750" indent="-285750">
              <a:buClr>
                <a:srgbClr val="C00000"/>
              </a:buClr>
              <a:buFont typeface="Wingdings" panose="05000000000000000000" pitchFamily="2" charset="2"/>
              <a:buChar char="p"/>
            </a:pPr>
            <a:r>
              <a:rPr lang="zh-CN" altLang="en-US" dirty="0"/>
              <a:t>采自某真实城市中心区域大量监控摄像头连续一周时间内拍摄的实际车辆数据，同一辆车被拍摄到多次(至少两次)</a:t>
            </a:r>
            <a:endParaRPr lang="en-US" altLang="zh-CN" dirty="0"/>
          </a:p>
          <a:p>
            <a:pPr marL="285750" indent="-285750">
              <a:buClr>
                <a:srgbClr val="C00000"/>
              </a:buClr>
              <a:buFont typeface="Wingdings" panose="05000000000000000000" pitchFamily="2" charset="2"/>
              <a:buChar char="p"/>
            </a:pPr>
            <a:r>
              <a:rPr lang="zh-CN" altLang="en-US" dirty="0"/>
              <a:t>车辆ID由车牌号作为标准，但在数据集内车牌区域被手动遮挡，不能提供判别信息</a:t>
            </a:r>
            <a:endParaRPr lang="en-US" altLang="zh-CN" dirty="0"/>
          </a:p>
          <a:p>
            <a:pPr marL="285750" indent="-285750">
              <a:buClr>
                <a:srgbClr val="C00000"/>
              </a:buClr>
              <a:buFont typeface="Wingdings" panose="05000000000000000000" pitchFamily="2" charset="2"/>
              <a:buChar char="p"/>
            </a:pPr>
            <a:r>
              <a:rPr lang="zh-CN" altLang="en-US" dirty="0"/>
              <a:t>考虑到车主隐私，人脸区域被模糊处理</a:t>
            </a:r>
            <a:endParaRPr lang="en-US" altLang="zh-CN" dirty="0"/>
          </a:p>
          <a:p>
            <a:pPr marL="285750" indent="-285750">
              <a:buClr>
                <a:srgbClr val="C00000"/>
              </a:buClr>
              <a:buFont typeface="Wingdings" panose="05000000000000000000" pitchFamily="2" charset="2"/>
              <a:buChar char="p"/>
            </a:pPr>
            <a:r>
              <a:rPr lang="zh-CN" altLang="en-US" dirty="0"/>
              <a:t>具体车辆图片拍摄角度包括正面和背面</a:t>
            </a:r>
          </a:p>
        </p:txBody>
      </p:sp>
      <p:sp>
        <p:nvSpPr>
          <p:cNvPr id="15" name="矩形 14">
            <a:extLst>
              <a:ext uri="{FF2B5EF4-FFF2-40B4-BE49-F238E27FC236}">
                <a16:creationId xmlns:a16="http://schemas.microsoft.com/office/drawing/2014/main" id="{98842C4E-E362-4D6B-AF99-3536BD1B1840}"/>
              </a:ext>
            </a:extLst>
          </p:cNvPr>
          <p:cNvSpPr/>
          <p:nvPr/>
        </p:nvSpPr>
        <p:spPr>
          <a:xfrm>
            <a:off x="287784" y="4505205"/>
            <a:ext cx="1627369" cy="369332"/>
          </a:xfrm>
          <a:prstGeom prst="rect">
            <a:avLst/>
          </a:prstGeom>
        </p:spPr>
        <p:txBody>
          <a:bodyPr wrap="none">
            <a:spAutoFit/>
          </a:bodyPr>
          <a:lstStyle/>
          <a:p>
            <a:pPr marL="285750" indent="-285750">
              <a:buClr>
                <a:srgbClr val="C00000"/>
              </a:buClr>
              <a:buFont typeface="Wingdings" panose="05000000000000000000" pitchFamily="2" charset="2"/>
              <a:buChar char="n"/>
            </a:pPr>
            <a:r>
              <a:rPr lang="zh-CN" altLang="en-US" dirty="0"/>
              <a:t>数据集大小</a:t>
            </a:r>
          </a:p>
        </p:txBody>
      </p:sp>
      <p:sp>
        <p:nvSpPr>
          <p:cNvPr id="16" name="矩形 15">
            <a:extLst>
              <a:ext uri="{FF2B5EF4-FFF2-40B4-BE49-F238E27FC236}">
                <a16:creationId xmlns:a16="http://schemas.microsoft.com/office/drawing/2014/main" id="{3C30FEEC-47FA-4031-BEE7-5C5AABAED37C}"/>
              </a:ext>
            </a:extLst>
          </p:cNvPr>
          <p:cNvSpPr/>
          <p:nvPr/>
        </p:nvSpPr>
        <p:spPr>
          <a:xfrm>
            <a:off x="287784" y="4874537"/>
            <a:ext cx="11270260" cy="923330"/>
          </a:xfrm>
          <a:prstGeom prst="rect">
            <a:avLst/>
          </a:prstGeom>
        </p:spPr>
        <p:txBody>
          <a:bodyPr wrap="square">
            <a:spAutoFit/>
          </a:bodyPr>
          <a:lstStyle/>
          <a:p>
            <a:pPr marL="285750" indent="-285750">
              <a:buClr>
                <a:srgbClr val="C00000"/>
              </a:buClr>
              <a:buFont typeface="Wingdings" panose="05000000000000000000" pitchFamily="2" charset="2"/>
              <a:buChar char="p"/>
            </a:pPr>
            <a:r>
              <a:rPr lang="zh-CN" altLang="en-US" dirty="0"/>
              <a:t>训练集：</a:t>
            </a:r>
            <a:r>
              <a:rPr lang="en-US" altLang="zh-CN" dirty="0"/>
              <a:t>train</a:t>
            </a:r>
            <a:r>
              <a:rPr lang="zh-CN" altLang="en-US" dirty="0"/>
              <a:t> </a:t>
            </a:r>
            <a:r>
              <a:rPr lang="en-US" altLang="zh-CN" dirty="0"/>
              <a:t>(</a:t>
            </a:r>
            <a:r>
              <a:rPr lang="zh-CN" altLang="en-US" dirty="0"/>
              <a:t> </a:t>
            </a:r>
            <a:r>
              <a:rPr lang="en-US" altLang="zh-CN" dirty="0"/>
              <a:t>train</a:t>
            </a:r>
            <a:r>
              <a:rPr lang="zh-CN" altLang="en-US" dirty="0"/>
              <a:t>中划分</a:t>
            </a:r>
            <a:r>
              <a:rPr lang="en-US" altLang="zh-CN" dirty="0"/>
              <a:t>80%</a:t>
            </a:r>
            <a:r>
              <a:rPr lang="zh-CN" altLang="en-US" dirty="0"/>
              <a:t> </a:t>
            </a:r>
            <a:r>
              <a:rPr lang="en-US" altLang="zh-CN" dirty="0"/>
              <a:t>)</a:t>
            </a:r>
            <a:r>
              <a:rPr lang="zh-CN" altLang="en-US" dirty="0"/>
              <a:t> </a:t>
            </a:r>
            <a:endParaRPr lang="en-US" altLang="zh-CN" dirty="0"/>
          </a:p>
          <a:p>
            <a:pPr marL="285750" indent="-285750">
              <a:buClr>
                <a:srgbClr val="C00000"/>
              </a:buClr>
              <a:buFont typeface="Wingdings" panose="05000000000000000000" pitchFamily="2" charset="2"/>
              <a:buChar char="p"/>
            </a:pPr>
            <a:r>
              <a:rPr lang="zh-CN" altLang="en-US" dirty="0"/>
              <a:t>验证集：</a:t>
            </a:r>
            <a:r>
              <a:rPr lang="en-US" altLang="zh-CN" dirty="0" err="1"/>
              <a:t>val</a:t>
            </a:r>
            <a:r>
              <a:rPr lang="en-US" altLang="zh-CN" dirty="0"/>
              <a:t> (</a:t>
            </a:r>
            <a:r>
              <a:rPr lang="zh-CN" altLang="en-US" dirty="0"/>
              <a:t> </a:t>
            </a:r>
            <a:r>
              <a:rPr lang="en-US" altLang="zh-CN" dirty="0"/>
              <a:t>train</a:t>
            </a:r>
            <a:r>
              <a:rPr lang="zh-CN" altLang="en-US" dirty="0"/>
              <a:t>中划分</a:t>
            </a:r>
            <a:r>
              <a:rPr lang="en-US" altLang="zh-CN" dirty="0"/>
              <a:t>20%</a:t>
            </a:r>
            <a:r>
              <a:rPr lang="zh-CN" altLang="en-US" dirty="0"/>
              <a:t> </a:t>
            </a:r>
            <a:r>
              <a:rPr lang="en-US" altLang="zh-CN" dirty="0"/>
              <a:t>)</a:t>
            </a:r>
            <a:r>
              <a:rPr lang="zh-CN" altLang="en-US" dirty="0"/>
              <a:t> </a:t>
            </a:r>
            <a:endParaRPr lang="en-US" altLang="zh-CN" dirty="0"/>
          </a:p>
          <a:p>
            <a:pPr marL="285750" indent="-285750">
              <a:buClr>
                <a:srgbClr val="C00000"/>
              </a:buClr>
              <a:buFont typeface="Wingdings" panose="05000000000000000000" pitchFamily="2" charset="2"/>
              <a:buChar char="p"/>
            </a:pPr>
            <a:r>
              <a:rPr lang="zh-CN" altLang="en-US" dirty="0"/>
              <a:t>测试集：提供车辆</a:t>
            </a:r>
            <a:r>
              <a:rPr lang="en-US" altLang="zh-CN" dirty="0" err="1"/>
              <a:t>imageName</a:t>
            </a:r>
            <a:r>
              <a:rPr lang="zh-CN" altLang="en-US" dirty="0"/>
              <a:t> </a:t>
            </a:r>
            <a:r>
              <a:rPr lang="en-US" altLang="zh-CN" dirty="0"/>
              <a:t>(</a:t>
            </a:r>
            <a:r>
              <a:rPr lang="zh-CN" altLang="en-US" dirty="0"/>
              <a:t> </a:t>
            </a:r>
            <a:r>
              <a:rPr lang="en-US" altLang="zh-CN" dirty="0" err="1"/>
              <a:t>val</a:t>
            </a:r>
            <a:r>
              <a:rPr lang="en-US" altLang="zh-CN" dirty="0"/>
              <a:t>,</a:t>
            </a:r>
            <a:r>
              <a:rPr lang="zh-CN" altLang="en-US" dirty="0"/>
              <a:t> 不提供任何标注 </a:t>
            </a:r>
            <a:r>
              <a:rPr lang="en-US" altLang="zh-CN" dirty="0"/>
              <a:t>)</a:t>
            </a:r>
            <a:endParaRPr lang="zh-CN" altLang="en-US" dirty="0"/>
          </a:p>
        </p:txBody>
      </p:sp>
      <p:grpSp>
        <p:nvGrpSpPr>
          <p:cNvPr id="17"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8"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9" name="矩形 18">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a:extLst>
              <a:ext uri="{FF2B5EF4-FFF2-40B4-BE49-F238E27FC236}">
                <a16:creationId xmlns:a16="http://schemas.microsoft.com/office/drawing/2014/main" id="{65B8C216-BEDA-4D8D-B0D5-B1FA8600466E}"/>
              </a:ext>
            </a:extLst>
          </p:cNvPr>
          <p:cNvCxnSpPr/>
          <p:nvPr/>
        </p:nvCxnSpPr>
        <p:spPr>
          <a:xfrm>
            <a:off x="398355" y="4194224"/>
            <a:ext cx="11204476"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9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normAutofit/>
          </a:bodyPr>
          <a:lstStyle/>
          <a:p>
            <a:r>
              <a:rPr lang="en-US" altLang="zh-CN" dirty="0">
                <a:latin typeface="Arial" panose="020B0604020202020204" pitchFamily="34" charset="0"/>
                <a:cs typeface="Arial" panose="020B0604020202020204" pitchFamily="34" charset="0"/>
              </a:rPr>
              <a:t>Background</a:t>
            </a:r>
            <a:endParaRPr lang="zh-CN" altLang="en-US" dirty="0">
              <a:latin typeface="Arial" panose="020B0604020202020204" pitchFamily="34" charset="0"/>
              <a:cs typeface="Arial" panose="020B0604020202020204" pitchFamily="34" charset="0"/>
            </a:endParaRPr>
          </a:p>
        </p:txBody>
      </p:sp>
      <p:sp>
        <p:nvSpPr>
          <p:cNvPr id="3" name="矩形 2"/>
          <p:cNvSpPr/>
          <p:nvPr/>
        </p:nvSpPr>
        <p:spPr>
          <a:xfrm>
            <a:off x="287784" y="2122555"/>
            <a:ext cx="11596123" cy="3046988"/>
          </a:xfrm>
          <a:prstGeom prst="rect">
            <a:avLst/>
          </a:prstGeom>
        </p:spPr>
        <p:txBody>
          <a:bodyPr wrap="square">
            <a:spAutoFit/>
          </a:bodyPr>
          <a:lstStyle/>
          <a:p>
            <a:pPr marL="285750" indent="-285750">
              <a:buFont typeface="Arial" panose="020B0604020202020204" pitchFamily="34" charset="0"/>
              <a:buChar char="•"/>
            </a:pPr>
            <a:r>
              <a:rPr lang="zh-CN" altLang="en-US" sz="2400" dirty="0"/>
              <a:t>最邻近搜索，是给定一个</a:t>
            </a:r>
            <a:r>
              <a:rPr lang="en-US" altLang="zh-CN" sz="2400" dirty="0"/>
              <a:t>query</a:t>
            </a:r>
            <a:r>
              <a:rPr lang="zh-CN" altLang="en-US" sz="2400" dirty="0"/>
              <a:t>，返回空间中距离</a:t>
            </a:r>
            <a:r>
              <a:rPr lang="en-US" altLang="zh-CN" sz="2400" dirty="0"/>
              <a:t>query</a:t>
            </a:r>
            <a:r>
              <a:rPr lang="zh-CN" altLang="en-US" sz="2400" dirty="0"/>
              <a:t>最近的点。最直接暴力的方法就是计算查询与特征空间的距离，并按照从小到大的顺序进行排序，返回结果。但是采取这种方法，</a:t>
            </a:r>
            <a:r>
              <a:rPr lang="zh-CN" altLang="en-US" sz="2400" dirty="0">
                <a:solidFill>
                  <a:srgbClr val="C00000"/>
                </a:solidFill>
              </a:rPr>
              <a:t>存储的空间消耗比较大，并且查询时间慢</a:t>
            </a:r>
            <a:r>
              <a:rPr lang="zh-CN" altLang="en-US" sz="2400" dirty="0"/>
              <a:t>。拿互联网的图片为例，数据规模基本都是上亿级别。如果采取遍历上亿级别的图片，然后返回最小距离的结果，那么用户等待时间过长。</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为了解决上述问题，近年来</a:t>
            </a:r>
            <a:r>
              <a:rPr lang="en-US" altLang="zh-CN" sz="2400" dirty="0"/>
              <a:t>ANN</a:t>
            </a:r>
            <a:r>
              <a:rPr lang="zh-CN" altLang="en-US" sz="2400" dirty="0"/>
              <a:t>搜索技术发展迅速，对空间和时间的需求也大大降低。其中</a:t>
            </a:r>
            <a:r>
              <a:rPr lang="en-US" altLang="zh-CN" sz="2400" dirty="0">
                <a:solidFill>
                  <a:srgbClr val="C00000"/>
                </a:solidFill>
              </a:rPr>
              <a:t>Deep</a:t>
            </a:r>
            <a:r>
              <a:rPr lang="zh-CN" altLang="en-US" sz="2400" dirty="0">
                <a:solidFill>
                  <a:srgbClr val="C00000"/>
                </a:solidFill>
              </a:rPr>
              <a:t> </a:t>
            </a:r>
            <a:r>
              <a:rPr lang="en-US" altLang="zh-CN" sz="2400" dirty="0">
                <a:solidFill>
                  <a:srgbClr val="C00000"/>
                </a:solidFill>
              </a:rPr>
              <a:t>Hash</a:t>
            </a:r>
            <a:r>
              <a:rPr lang="zh-CN" altLang="en-US" sz="2400" dirty="0">
                <a:solidFill>
                  <a:srgbClr val="C00000"/>
                </a:solidFill>
              </a:rPr>
              <a:t> </a:t>
            </a:r>
            <a:r>
              <a:rPr lang="en-US" altLang="zh-CN" sz="2400" dirty="0">
                <a:solidFill>
                  <a:srgbClr val="C00000"/>
                </a:solidFill>
              </a:rPr>
              <a:t>Algorithm</a:t>
            </a:r>
            <a:r>
              <a:rPr lang="zh-CN" altLang="en-US" sz="2400" dirty="0"/>
              <a:t>就是一种代表性的方法。 </a:t>
            </a:r>
            <a:endParaRPr lang="zh-CN" altLang="en-US" sz="2400" dirty="0">
              <a:latin typeface="Arial" panose="020B0604020202020204" pitchFamily="34" charset="0"/>
              <a:cs typeface="Arial" panose="020B0604020202020204" pitchFamily="34" charset="0"/>
            </a:endParaRPr>
          </a:p>
        </p:txBody>
      </p:sp>
      <p:grpSp>
        <p:nvGrpSpPr>
          <p:cNvPr id="13"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4"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9" name="矩形 18">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56837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Methodology</a:t>
            </a:r>
            <a:endParaRPr lang="zh-CN" altLang="en-US" dirty="0">
              <a:latin typeface="Arial" panose="020B0604020202020204" pitchFamily="34" charset="0"/>
              <a:cs typeface="Arial" panose="020B0604020202020204" pitchFamily="34" charset="0"/>
            </a:endParaRPr>
          </a:p>
        </p:txBody>
      </p:sp>
      <p:sp>
        <p:nvSpPr>
          <p:cNvPr id="10" name="矩形 9"/>
          <p:cNvSpPr/>
          <p:nvPr/>
        </p:nvSpPr>
        <p:spPr>
          <a:xfrm>
            <a:off x="264673" y="1604622"/>
            <a:ext cx="5118210" cy="461665"/>
          </a:xfrm>
          <a:prstGeom prst="rect">
            <a:avLst/>
          </a:prstGeom>
        </p:spPr>
        <p:txBody>
          <a:bodyPr wrap="square">
            <a:spAutoFit/>
          </a:bodyPr>
          <a:lstStyle/>
          <a:p>
            <a:r>
              <a:rPr lang="zh-CN" altLang="en-US" sz="2400" dirty="0">
                <a:latin typeface="Arial" panose="020B0604020202020204" pitchFamily="34" charset="0"/>
                <a:cs typeface="Arial" panose="020B0604020202020204" pitchFamily="34" charset="0"/>
              </a:rPr>
              <a:t>基于深度学习的级联相似度排序</a:t>
            </a:r>
          </a:p>
        </p:txBody>
      </p:sp>
      <p:sp>
        <p:nvSpPr>
          <p:cNvPr id="4" name="矩形 3"/>
          <p:cNvSpPr/>
          <p:nvPr/>
        </p:nvSpPr>
        <p:spPr>
          <a:xfrm>
            <a:off x="287785" y="4283180"/>
            <a:ext cx="8581195" cy="400110"/>
          </a:xfrm>
          <a:prstGeom prst="rect">
            <a:avLst/>
          </a:prstGeom>
        </p:spPr>
        <p:txBody>
          <a:bodyPr wrap="none">
            <a:spAutoFit/>
          </a:bodyPr>
          <a:lstStyle/>
          <a:p>
            <a:pPr marL="342900" indent="-342900">
              <a:buFont typeface="Wingdings" panose="05000000000000000000" pitchFamily="2" charset="2"/>
              <a:buChar char="n"/>
            </a:pPr>
            <a:r>
              <a:rPr lang="en-US" altLang="zh-CN" sz="2000" b="1" dirty="0">
                <a:solidFill>
                  <a:srgbClr val="C00608"/>
                </a:solidFill>
                <a:latin typeface="Arial" panose="020B0604020202020204" pitchFamily="34" charset="0"/>
                <a:cs typeface="Arial" panose="020B0604020202020204" pitchFamily="34" charset="0"/>
              </a:rPr>
              <a:t>VGG16+inceptionV3</a:t>
            </a:r>
            <a:r>
              <a:rPr lang="en-US" altLang="zh-CN" sz="2000" b="1">
                <a:solidFill>
                  <a:srgbClr val="C00608"/>
                </a:solidFill>
                <a:latin typeface="Arial" panose="020B0604020202020204" pitchFamily="34" charset="0"/>
                <a:cs typeface="Arial" panose="020B0604020202020204" pitchFamily="34" charset="0"/>
              </a:rPr>
              <a:t>+ResNet50</a:t>
            </a:r>
            <a:r>
              <a:rPr lang="zh-CN" altLang="en-US" sz="2000" b="1">
                <a:solidFill>
                  <a:srgbClr val="C00608"/>
                </a:solidFill>
                <a:latin typeface="Arial" panose="020B0604020202020204" pitchFamily="34" charset="0"/>
                <a:cs typeface="Arial" panose="020B0604020202020204" pitchFamily="34" charset="0"/>
              </a:rPr>
              <a:t> </a:t>
            </a:r>
            <a:r>
              <a:rPr lang="zh-CN" altLang="en-US" sz="2000" b="1" dirty="0">
                <a:solidFill>
                  <a:srgbClr val="C00608"/>
                </a:solidFill>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识别出图片中车辆的类型</a:t>
            </a: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modelID</a:t>
            </a:r>
            <a:r>
              <a:rPr lang="en-US" altLang="zh-CN" sz="2000" dirty="0">
                <a:latin typeface="Arial" panose="020B0604020202020204" pitchFamily="34" charset="0"/>
                <a:cs typeface="Arial" panose="020B0604020202020204" pitchFamily="34" charset="0"/>
              </a:rPr>
              <a:t>)</a:t>
            </a:r>
            <a:endParaRPr lang="zh-CN" altLang="en-US" sz="2000" dirty="0"/>
          </a:p>
        </p:txBody>
      </p:sp>
      <p:sp>
        <p:nvSpPr>
          <p:cNvPr id="7" name="矩形 6"/>
          <p:cNvSpPr/>
          <p:nvPr/>
        </p:nvSpPr>
        <p:spPr>
          <a:xfrm>
            <a:off x="287784" y="5062793"/>
            <a:ext cx="11919913" cy="954107"/>
          </a:xfrm>
          <a:prstGeom prst="rect">
            <a:avLst/>
          </a:prstGeom>
        </p:spPr>
        <p:txBody>
          <a:bodyPr wrap="square">
            <a:spAutoFit/>
          </a:bodyPr>
          <a:lstStyle/>
          <a:p>
            <a:pPr marL="342900" indent="-342900">
              <a:buFont typeface="Wingdings" panose="05000000000000000000" pitchFamily="2" charset="2"/>
              <a:buChar char="n"/>
            </a:pPr>
            <a:r>
              <a:rPr lang="en-US" altLang="zh-CN" sz="2000" b="1" dirty="0">
                <a:solidFill>
                  <a:srgbClr val="C00608"/>
                </a:solidFill>
                <a:latin typeface="Arial" panose="020B0604020202020204" pitchFamily="34" charset="0"/>
                <a:cs typeface="Arial" panose="020B0604020202020204" pitchFamily="34" charset="0"/>
              </a:rPr>
              <a:t>(x)Hash&amp;(y)Histogram</a:t>
            </a:r>
            <a:r>
              <a:rPr lang="zh-CN" altLang="en-US" sz="2000" b="1" dirty="0">
                <a:solidFill>
                  <a:srgbClr val="C00608"/>
                </a:solidFill>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计算出直方图的重合程度</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汉明距离</a:t>
            </a:r>
            <a:r>
              <a:rPr lang="en-US" altLang="zh-CN" sz="2000" dirty="0">
                <a:latin typeface="Arial" panose="020B0604020202020204" pitchFamily="34" charset="0"/>
                <a:cs typeface="Arial" panose="020B0604020202020204" pitchFamily="34" charset="0"/>
              </a:rPr>
              <a:t>(Hamming Distance)</a:t>
            </a:r>
            <a:r>
              <a:rPr lang="zh-CN" altLang="en-US" sz="2000" dirty="0">
                <a:latin typeface="Arial" panose="020B0604020202020204" pitchFamily="34" charset="0"/>
                <a:cs typeface="Arial" panose="020B0604020202020204" pitchFamily="34" charset="0"/>
              </a:rPr>
              <a:t>并按序检索出结果</a:t>
            </a:r>
            <a:endParaRPr lang="en-US" altLang="zh-CN" sz="2000" dirty="0">
              <a:latin typeface="Arial" panose="020B0604020202020204" pitchFamily="34" charset="0"/>
              <a:cs typeface="Arial" panose="020B0604020202020204" pitchFamily="34" charset="0"/>
            </a:endParaRPr>
          </a:p>
          <a:p>
            <a:pPr marL="742950" lvl="1" indent="-285750">
              <a:buClr>
                <a:srgbClr val="C00000"/>
              </a:buClr>
              <a:buFont typeface="Wingdings" panose="05000000000000000000" pitchFamily="2" charset="2"/>
              <a:buChar char="p"/>
            </a:pPr>
            <a:r>
              <a:rPr lang="en-US" altLang="zh-CN" dirty="0">
                <a:latin typeface="Arial" panose="020B0604020202020204" pitchFamily="34" charset="0"/>
                <a:cs typeface="Arial" panose="020B0604020202020204" pitchFamily="34" charset="0"/>
              </a:rPr>
              <a:t>(x)Hash: </a:t>
            </a:r>
            <a:r>
              <a:rPr lang="en-US" altLang="zh-CN" dirty="0" err="1">
                <a:latin typeface="Arial" panose="020B0604020202020204" pitchFamily="34" charset="0"/>
                <a:cs typeface="Arial" panose="020B0604020202020204" pitchFamily="34" charset="0"/>
              </a:rPr>
              <a:t>aHash</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dHash</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pHash</a:t>
            </a:r>
            <a:endParaRPr lang="en-US" altLang="zh-CN" dirty="0">
              <a:latin typeface="Arial" panose="020B0604020202020204" pitchFamily="34" charset="0"/>
              <a:cs typeface="Arial" panose="020B0604020202020204" pitchFamily="34" charset="0"/>
            </a:endParaRPr>
          </a:p>
          <a:p>
            <a:pPr marL="742950" lvl="1" indent="-285750">
              <a:buClr>
                <a:srgbClr val="C00000"/>
              </a:buClr>
              <a:buFont typeface="Wingdings" panose="05000000000000000000" pitchFamily="2" charset="2"/>
              <a:buChar char="p"/>
            </a:pPr>
            <a:r>
              <a:rPr lang="en-US" altLang="zh-CN" dirty="0">
                <a:latin typeface="Arial" panose="020B0604020202020204" pitchFamily="34" charset="0"/>
                <a:cs typeface="Arial" panose="020B0604020202020204" pitchFamily="34" charset="0"/>
              </a:rPr>
              <a:t>(y)Histogram: Histogram, </a:t>
            </a:r>
            <a:r>
              <a:rPr lang="en-US" altLang="zh-CN" dirty="0" err="1">
                <a:latin typeface="Arial" panose="020B0604020202020204" pitchFamily="34" charset="0"/>
                <a:cs typeface="Arial" panose="020B0604020202020204" pitchFamily="34" charset="0"/>
              </a:rPr>
              <a:t>Histogram_split</a:t>
            </a:r>
            <a:endParaRPr lang="zh-CN" altLang="en-US" dirty="0"/>
          </a:p>
        </p:txBody>
      </p:sp>
      <p:sp>
        <p:nvSpPr>
          <p:cNvPr id="8" name="矩形 7"/>
          <p:cNvSpPr/>
          <p:nvPr/>
        </p:nvSpPr>
        <p:spPr>
          <a:xfrm>
            <a:off x="287785" y="4672987"/>
            <a:ext cx="6882012" cy="400110"/>
          </a:xfrm>
          <a:prstGeom prst="rect">
            <a:avLst/>
          </a:prstGeom>
        </p:spPr>
        <p:txBody>
          <a:bodyPr wrap="none">
            <a:spAutoFit/>
          </a:bodyPr>
          <a:lstStyle/>
          <a:p>
            <a:pPr marL="342900" indent="-342900">
              <a:buFont typeface="Wingdings" panose="05000000000000000000" pitchFamily="2" charset="2"/>
              <a:buChar char="n"/>
            </a:pPr>
            <a:r>
              <a:rPr lang="en-US" altLang="zh-CN" sz="2000" b="1" dirty="0">
                <a:solidFill>
                  <a:srgbClr val="C00608"/>
                </a:solidFill>
                <a:latin typeface="Arial" panose="020B0604020202020204" pitchFamily="34" charset="0"/>
                <a:cs typeface="Arial" panose="020B0604020202020204" pitchFamily="34" charset="0"/>
              </a:rPr>
              <a:t>Color identification</a:t>
            </a:r>
            <a:r>
              <a:rPr lang="zh-CN" altLang="en-US" sz="2000" b="1" dirty="0">
                <a:solidFill>
                  <a:srgbClr val="C00608"/>
                </a:solidFill>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识别出图片中车辆的颜色</a:t>
            </a: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colorID</a:t>
            </a:r>
            <a:r>
              <a:rPr lang="en-US" altLang="zh-CN" sz="2000" dirty="0">
                <a:latin typeface="Arial" panose="020B0604020202020204" pitchFamily="34" charset="0"/>
                <a:cs typeface="Arial" panose="020B0604020202020204" pitchFamily="34" charset="0"/>
              </a:rPr>
              <a:t>)</a:t>
            </a:r>
            <a:endParaRPr lang="zh-CN" altLang="en-US" sz="2000" b="1" dirty="0">
              <a:solidFill>
                <a:schemeClr val="accent5"/>
              </a:solidFill>
            </a:endParaRPr>
          </a:p>
        </p:txBody>
      </p:sp>
      <p:sp>
        <p:nvSpPr>
          <p:cNvPr id="14" name="AutoShape 2" descr="vgg16">
            <a:extLst>
              <a:ext uri="{FF2B5EF4-FFF2-40B4-BE49-F238E27FC236}">
                <a16:creationId xmlns:a16="http://schemas.microsoft.com/office/drawing/2014/main" id="{72F2DB2E-FAFB-480A-A8B5-A1135922D8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DE5A055D-7D7B-4F5A-9914-70EAE47086E1}"/>
              </a:ext>
            </a:extLst>
          </p:cNvPr>
          <p:cNvPicPr>
            <a:picLocks noChangeAspect="1"/>
          </p:cNvPicPr>
          <p:nvPr/>
        </p:nvPicPr>
        <p:blipFill>
          <a:blip r:embed="rId3"/>
          <a:stretch>
            <a:fillRect/>
          </a:stretch>
        </p:blipFill>
        <p:spPr>
          <a:xfrm>
            <a:off x="1920460" y="2086584"/>
            <a:ext cx="8046280" cy="1889959"/>
          </a:xfrm>
          <a:prstGeom prst="rect">
            <a:avLst/>
          </a:prstGeom>
        </p:spPr>
      </p:pic>
      <p:pic>
        <p:nvPicPr>
          <p:cNvPr id="21" name="图片 20">
            <a:extLst>
              <a:ext uri="{FF2B5EF4-FFF2-40B4-BE49-F238E27FC236}">
                <a16:creationId xmlns:a16="http://schemas.microsoft.com/office/drawing/2014/main" id="{8E3E5ACB-5EB4-4949-92E5-9F633EEBA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3536" y="2978557"/>
            <a:ext cx="709598" cy="557873"/>
          </a:xfrm>
          <a:prstGeom prst="rect">
            <a:avLst/>
          </a:prstGeom>
        </p:spPr>
      </p:pic>
      <p:grpSp>
        <p:nvGrpSpPr>
          <p:cNvPr id="11"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2"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3" name="矩形 12">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65072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Methodology</a:t>
            </a:r>
            <a:endParaRPr lang="zh-CN" altLang="en-US" dirty="0">
              <a:latin typeface="Arial" panose="020B0604020202020204" pitchFamily="34" charset="0"/>
              <a:cs typeface="Arial" panose="020B0604020202020204" pitchFamily="34" charset="0"/>
            </a:endParaRPr>
          </a:p>
        </p:txBody>
      </p:sp>
      <p:sp>
        <p:nvSpPr>
          <p:cNvPr id="10" name="矩形 9"/>
          <p:cNvSpPr/>
          <p:nvPr/>
        </p:nvSpPr>
        <p:spPr>
          <a:xfrm>
            <a:off x="328659" y="1372452"/>
            <a:ext cx="6399687" cy="461665"/>
          </a:xfrm>
          <a:prstGeom prst="rect">
            <a:avLst/>
          </a:prstGeom>
        </p:spPr>
        <p:txBody>
          <a:bodyPr wrap="square">
            <a:spAutoFit/>
          </a:bodyPr>
          <a:lstStyle/>
          <a:p>
            <a:pPr marL="342900" indent="-342900">
              <a:buClr>
                <a:srgbClr val="C00000"/>
              </a:buClr>
              <a:buFont typeface="Wingdings" charset="2"/>
              <a:buChar char="n"/>
            </a:pPr>
            <a:r>
              <a:rPr lang="en-US" altLang="zh-CN" sz="2400" dirty="0">
                <a:latin typeface="Arial" panose="020B0604020202020204" pitchFamily="34" charset="0"/>
                <a:cs typeface="Arial" panose="020B0604020202020204" pitchFamily="34" charset="0"/>
              </a:rPr>
              <a:t>Model:VGG16&amp;inceptionV3</a:t>
            </a:r>
            <a:r>
              <a:rPr lang="en-US" altLang="zh-CN" sz="2400">
                <a:latin typeface="Arial" panose="020B0604020202020204" pitchFamily="34" charset="0"/>
                <a:cs typeface="Arial" panose="020B0604020202020204" pitchFamily="34" charset="0"/>
              </a:rPr>
              <a:t>&amp;ResNet50</a:t>
            </a:r>
            <a:endParaRPr lang="zh-CN" altLang="en-US" sz="2400"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410547" y="2277338"/>
            <a:ext cx="3795584" cy="3726258"/>
          </a:xfrm>
          <a:prstGeom prst="rect">
            <a:avLst/>
          </a:prstGeom>
        </p:spPr>
      </p:pic>
      <p:pic>
        <p:nvPicPr>
          <p:cNvPr id="1026" name="Picture 2" descr="https://img-blog.csdn.net/20180117164040589?watermark/2/text/aHR0cDovL2Jsb2cuY3Nkbi5uZXQvbG92ZWxpdXp6/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909" y="4260388"/>
            <a:ext cx="4494641" cy="246420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5"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6" name="矩形 15">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a:blip r:embed="rId4"/>
          <a:stretch>
            <a:fillRect/>
          </a:stretch>
        </p:blipFill>
        <p:spPr>
          <a:xfrm>
            <a:off x="6388080" y="1834117"/>
            <a:ext cx="5231642" cy="2258951"/>
          </a:xfrm>
          <a:prstGeom prst="rect">
            <a:avLst/>
          </a:prstGeom>
        </p:spPr>
      </p:pic>
    </p:spTree>
    <p:extLst>
      <p:ext uri="{BB962C8B-B14F-4D97-AF65-F5344CB8AC3E}">
        <p14:creationId xmlns:p14="http://schemas.microsoft.com/office/powerpoint/2010/main" val="140076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Methodology</a:t>
            </a:r>
            <a:endParaRPr lang="zh-CN" altLang="en-US" dirty="0">
              <a:latin typeface="Arial" panose="020B0604020202020204" pitchFamily="34" charset="0"/>
              <a:cs typeface="Arial" panose="020B0604020202020204" pitchFamily="34" charset="0"/>
            </a:endParaRPr>
          </a:p>
        </p:txBody>
      </p:sp>
      <p:sp>
        <p:nvSpPr>
          <p:cNvPr id="8" name="矩形 7"/>
          <p:cNvSpPr/>
          <p:nvPr/>
        </p:nvSpPr>
        <p:spPr>
          <a:xfrm>
            <a:off x="387340" y="5800561"/>
            <a:ext cx="954107" cy="400110"/>
          </a:xfrm>
          <a:prstGeom prst="rect">
            <a:avLst/>
          </a:prstGeom>
        </p:spPr>
        <p:txBody>
          <a:bodyPr wrap="none">
            <a:spAutoFit/>
          </a:bodyPr>
          <a:lstStyle/>
          <a:p>
            <a:r>
              <a:rPr lang="zh-CN" altLang="en-US" sz="2000" b="1" dirty="0">
                <a:solidFill>
                  <a:srgbClr val="C00608"/>
                </a:solidFill>
                <a:latin typeface="Arial" panose="020B0604020202020204" pitchFamily="34" charset="0"/>
                <a:cs typeface="Arial" panose="020B0604020202020204" pitchFamily="34" charset="0"/>
              </a:rPr>
              <a:t>分析：</a:t>
            </a:r>
            <a:endParaRPr lang="zh-CN" altLang="en-US" sz="2000" b="1" dirty="0">
              <a:solidFill>
                <a:srgbClr val="C00608"/>
              </a:solidFill>
            </a:endParaRPr>
          </a:p>
        </p:txBody>
      </p:sp>
      <p:sp>
        <p:nvSpPr>
          <p:cNvPr id="13" name="矩形 12"/>
          <p:cNvSpPr/>
          <p:nvPr/>
        </p:nvSpPr>
        <p:spPr>
          <a:xfrm>
            <a:off x="690456" y="6186580"/>
            <a:ext cx="11264622" cy="369332"/>
          </a:xfrm>
          <a:prstGeom prst="rect">
            <a:avLst/>
          </a:prstGeom>
        </p:spPr>
        <p:txBody>
          <a:bodyPr wrap="none">
            <a:spAutoFit/>
          </a:bodyPr>
          <a:lstStyle/>
          <a:p>
            <a:r>
              <a:rPr lang="zh-CN" altLang="en-US" dirty="0"/>
              <a:t>可见使用白色分量过滤背景后，出现车辆的轮廓，因此，能够计算白色区域的面积，最大的则为该车辆颜色。</a:t>
            </a:r>
            <a:endParaRPr lang="zh-CN" altLang="en-US" dirty="0">
              <a:latin typeface="Arial" panose="020B0604020202020204" pitchFamily="34" charset="0"/>
              <a:cs typeface="Arial" panose="020B0604020202020204" pitchFamily="34" charset="0"/>
            </a:endParaRPr>
          </a:p>
        </p:txBody>
      </p:sp>
      <p:sp>
        <p:nvSpPr>
          <p:cNvPr id="15" name="矩形 14"/>
          <p:cNvSpPr/>
          <p:nvPr/>
        </p:nvSpPr>
        <p:spPr>
          <a:xfrm>
            <a:off x="348691" y="1332320"/>
            <a:ext cx="3690649" cy="461665"/>
          </a:xfrm>
          <a:prstGeom prst="rect">
            <a:avLst/>
          </a:prstGeom>
        </p:spPr>
        <p:txBody>
          <a:bodyPr wrap="square">
            <a:spAutoFit/>
          </a:bodyPr>
          <a:lstStyle/>
          <a:p>
            <a:pPr marL="342900" indent="-342900">
              <a:buFont typeface="Wingdings" charset="2"/>
              <a:buChar char="n"/>
            </a:pPr>
            <a:r>
              <a:rPr lang="en-US" altLang="zh-CN" sz="2400" b="1" dirty="0">
                <a:solidFill>
                  <a:srgbClr val="C00608"/>
                </a:solidFill>
                <a:latin typeface="Arial" panose="020B0604020202020204" pitchFamily="34" charset="0"/>
                <a:cs typeface="Arial" panose="020B0604020202020204" pitchFamily="34" charset="0"/>
              </a:rPr>
              <a:t>Color identification</a:t>
            </a:r>
            <a:r>
              <a:rPr lang="zh-CN" altLang="en-US" sz="2400" b="1" dirty="0">
                <a:solidFill>
                  <a:srgbClr val="C00608"/>
                </a:solidFill>
                <a:latin typeface="Arial" panose="020B0604020202020204" pitchFamily="34" charset="0"/>
                <a:cs typeface="Arial" panose="020B0604020202020204" pitchFamily="34" charset="0"/>
              </a:rPr>
              <a:t>：</a:t>
            </a:r>
            <a:endParaRPr lang="zh-CN" altLang="en-US" sz="2400" dirty="0">
              <a:solidFill>
                <a:srgbClr val="C00608"/>
              </a:solidFill>
              <a:latin typeface="Arial" panose="020B0604020202020204" pitchFamily="34" charset="0"/>
              <a:cs typeface="Arial" panose="020B0604020202020204" pitchFamily="34" charset="0"/>
            </a:endParaRPr>
          </a:p>
        </p:txBody>
      </p:sp>
      <p:sp>
        <p:nvSpPr>
          <p:cNvPr id="16" name="矩形 15"/>
          <p:cNvSpPr/>
          <p:nvPr/>
        </p:nvSpPr>
        <p:spPr>
          <a:xfrm>
            <a:off x="630130" y="1775587"/>
            <a:ext cx="11324948" cy="369332"/>
          </a:xfrm>
          <a:prstGeom prst="rect">
            <a:avLst/>
          </a:prstGeom>
        </p:spPr>
        <p:txBody>
          <a:bodyPr wrap="square">
            <a:spAutoFit/>
          </a:bodyPr>
          <a:lstStyle/>
          <a:p>
            <a:r>
              <a:rPr lang="zh-CN" altLang="en-US" dirty="0"/>
              <a:t>定义</a:t>
            </a:r>
            <a:r>
              <a:rPr lang="en-US" altLang="zh-CN" dirty="0"/>
              <a:t>HSV</a:t>
            </a:r>
            <a:r>
              <a:rPr lang="zh-CN" altLang="en-US" dirty="0"/>
              <a:t>颜色字典；颜色识别；过滤背景后图片如下：</a:t>
            </a:r>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F6B888FC-8C19-42E6-A42C-357A7EEBE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734" y="3079261"/>
            <a:ext cx="1786367" cy="1404406"/>
          </a:xfrm>
          <a:prstGeom prst="rect">
            <a:avLst/>
          </a:prstGeom>
        </p:spPr>
      </p:pic>
      <p:pic>
        <p:nvPicPr>
          <p:cNvPr id="6" name="图片 5">
            <a:extLst>
              <a:ext uri="{FF2B5EF4-FFF2-40B4-BE49-F238E27FC236}">
                <a16:creationId xmlns:a16="http://schemas.microsoft.com/office/drawing/2014/main" id="{08CB53F6-EE65-49FD-A16D-ACA1D0080C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9421" y="2301792"/>
            <a:ext cx="1786366" cy="1404405"/>
          </a:xfrm>
          <a:prstGeom prst="rect">
            <a:avLst/>
          </a:prstGeom>
        </p:spPr>
      </p:pic>
      <p:sp>
        <p:nvSpPr>
          <p:cNvPr id="7" name="文本框 6">
            <a:extLst>
              <a:ext uri="{FF2B5EF4-FFF2-40B4-BE49-F238E27FC236}">
                <a16:creationId xmlns:a16="http://schemas.microsoft.com/office/drawing/2014/main" id="{55CFFB06-FA57-428F-BD1C-9C1BD3CF82B3}"/>
              </a:ext>
            </a:extLst>
          </p:cNvPr>
          <p:cNvSpPr txBox="1"/>
          <p:nvPr/>
        </p:nvSpPr>
        <p:spPr>
          <a:xfrm>
            <a:off x="4117622" y="3718334"/>
            <a:ext cx="1009964" cy="369332"/>
          </a:xfrm>
          <a:prstGeom prst="rect">
            <a:avLst/>
          </a:prstGeom>
          <a:noFill/>
        </p:spPr>
        <p:txBody>
          <a:bodyPr wrap="square" rtlCol="0">
            <a:spAutoFit/>
          </a:bodyPr>
          <a:lstStyle/>
          <a:p>
            <a:pPr algn="ctr"/>
            <a:r>
              <a:rPr lang="en-US" altLang="zh-CN" dirty="0"/>
              <a:t>Yellow</a:t>
            </a:r>
            <a:endParaRPr lang="zh-CN" altLang="en-US" dirty="0"/>
          </a:p>
        </p:txBody>
      </p:sp>
      <p:pic>
        <p:nvPicPr>
          <p:cNvPr id="10" name="图片 9">
            <a:extLst>
              <a:ext uri="{FF2B5EF4-FFF2-40B4-BE49-F238E27FC236}">
                <a16:creationId xmlns:a16="http://schemas.microsoft.com/office/drawing/2014/main" id="{1999B6AC-F4E7-452C-907B-9019E092F4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0076" y="4191977"/>
            <a:ext cx="1784990" cy="1403323"/>
          </a:xfrm>
          <a:prstGeom prst="rect">
            <a:avLst/>
          </a:prstGeom>
        </p:spPr>
      </p:pic>
      <p:sp>
        <p:nvSpPr>
          <p:cNvPr id="17" name="文本框 16">
            <a:extLst>
              <a:ext uri="{FF2B5EF4-FFF2-40B4-BE49-F238E27FC236}">
                <a16:creationId xmlns:a16="http://schemas.microsoft.com/office/drawing/2014/main" id="{0B069F9E-AC4A-470F-B85E-82BEBFA07C04}"/>
              </a:ext>
            </a:extLst>
          </p:cNvPr>
          <p:cNvSpPr txBox="1"/>
          <p:nvPr/>
        </p:nvSpPr>
        <p:spPr>
          <a:xfrm>
            <a:off x="6104308" y="5595300"/>
            <a:ext cx="1009964" cy="369332"/>
          </a:xfrm>
          <a:prstGeom prst="rect">
            <a:avLst/>
          </a:prstGeom>
          <a:noFill/>
        </p:spPr>
        <p:txBody>
          <a:bodyPr wrap="square" rtlCol="0">
            <a:spAutoFit/>
          </a:bodyPr>
          <a:lstStyle/>
          <a:p>
            <a:pPr algn="ctr"/>
            <a:r>
              <a:rPr lang="en-US" altLang="zh-CN" dirty="0"/>
              <a:t>gray</a:t>
            </a:r>
            <a:endParaRPr lang="zh-CN" altLang="en-US" dirty="0"/>
          </a:p>
        </p:txBody>
      </p:sp>
      <p:pic>
        <p:nvPicPr>
          <p:cNvPr id="19" name="图片 18">
            <a:extLst>
              <a:ext uri="{FF2B5EF4-FFF2-40B4-BE49-F238E27FC236}">
                <a16:creationId xmlns:a16="http://schemas.microsoft.com/office/drawing/2014/main" id="{CB40F468-7397-438B-8AEC-798538D5CF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6796" y="2305521"/>
            <a:ext cx="1784989" cy="1403323"/>
          </a:xfrm>
          <a:prstGeom prst="rect">
            <a:avLst/>
          </a:prstGeom>
        </p:spPr>
      </p:pic>
      <p:sp>
        <p:nvSpPr>
          <p:cNvPr id="20" name="文本框 19">
            <a:extLst>
              <a:ext uri="{FF2B5EF4-FFF2-40B4-BE49-F238E27FC236}">
                <a16:creationId xmlns:a16="http://schemas.microsoft.com/office/drawing/2014/main" id="{6EA13818-88D6-4D44-8601-BF882AE62E36}"/>
              </a:ext>
            </a:extLst>
          </p:cNvPr>
          <p:cNvSpPr txBox="1"/>
          <p:nvPr/>
        </p:nvSpPr>
        <p:spPr>
          <a:xfrm>
            <a:off x="6104308" y="3727110"/>
            <a:ext cx="1009964" cy="369332"/>
          </a:xfrm>
          <a:prstGeom prst="rect">
            <a:avLst/>
          </a:prstGeom>
          <a:noFill/>
        </p:spPr>
        <p:txBody>
          <a:bodyPr wrap="square" rtlCol="0">
            <a:spAutoFit/>
          </a:bodyPr>
          <a:lstStyle/>
          <a:p>
            <a:pPr algn="ctr"/>
            <a:r>
              <a:rPr lang="en-US" altLang="zh-CN" dirty="0"/>
              <a:t>Blue</a:t>
            </a:r>
            <a:endParaRPr lang="zh-CN" altLang="en-US" dirty="0"/>
          </a:p>
        </p:txBody>
      </p:sp>
      <p:pic>
        <p:nvPicPr>
          <p:cNvPr id="22" name="图片 21">
            <a:extLst>
              <a:ext uri="{FF2B5EF4-FFF2-40B4-BE49-F238E27FC236}">
                <a16:creationId xmlns:a16="http://schemas.microsoft.com/office/drawing/2014/main" id="{86833D51-BDC0-4876-AE4B-48E2ADB7FB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2794" y="2305744"/>
            <a:ext cx="1784988" cy="1403322"/>
          </a:xfrm>
          <a:prstGeom prst="rect">
            <a:avLst/>
          </a:prstGeom>
        </p:spPr>
      </p:pic>
      <p:sp>
        <p:nvSpPr>
          <p:cNvPr id="23" name="文本框 22">
            <a:extLst>
              <a:ext uri="{FF2B5EF4-FFF2-40B4-BE49-F238E27FC236}">
                <a16:creationId xmlns:a16="http://schemas.microsoft.com/office/drawing/2014/main" id="{DB07D81F-E26B-4049-8A87-1238B069E445}"/>
              </a:ext>
            </a:extLst>
          </p:cNvPr>
          <p:cNvSpPr txBox="1"/>
          <p:nvPr/>
        </p:nvSpPr>
        <p:spPr>
          <a:xfrm>
            <a:off x="8090994" y="3707015"/>
            <a:ext cx="1009964" cy="369332"/>
          </a:xfrm>
          <a:prstGeom prst="rect">
            <a:avLst/>
          </a:prstGeom>
          <a:noFill/>
        </p:spPr>
        <p:txBody>
          <a:bodyPr wrap="square" rtlCol="0">
            <a:spAutoFit/>
          </a:bodyPr>
          <a:lstStyle/>
          <a:p>
            <a:pPr algn="ctr"/>
            <a:r>
              <a:rPr lang="en-US" altLang="zh-CN" dirty="0"/>
              <a:t>Red</a:t>
            </a:r>
          </a:p>
        </p:txBody>
      </p:sp>
      <p:pic>
        <p:nvPicPr>
          <p:cNvPr id="25" name="图片 24">
            <a:extLst>
              <a:ext uri="{FF2B5EF4-FFF2-40B4-BE49-F238E27FC236}">
                <a16:creationId xmlns:a16="http://schemas.microsoft.com/office/drawing/2014/main" id="{FA04D266-E72D-4795-A205-99F535A660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17124" y="4192804"/>
            <a:ext cx="1784335" cy="1402808"/>
          </a:xfrm>
          <a:prstGeom prst="rect">
            <a:avLst/>
          </a:prstGeom>
        </p:spPr>
      </p:pic>
      <p:pic>
        <p:nvPicPr>
          <p:cNvPr id="27" name="图片 26">
            <a:extLst>
              <a:ext uri="{FF2B5EF4-FFF2-40B4-BE49-F238E27FC236}">
                <a16:creationId xmlns:a16="http://schemas.microsoft.com/office/drawing/2014/main" id="{B47FAF5F-0078-478A-9724-D8D807F797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2796" y="4231988"/>
            <a:ext cx="1784334" cy="1402808"/>
          </a:xfrm>
          <a:prstGeom prst="rect">
            <a:avLst/>
          </a:prstGeom>
        </p:spPr>
      </p:pic>
      <p:sp>
        <p:nvSpPr>
          <p:cNvPr id="28" name="文本框 27">
            <a:extLst>
              <a:ext uri="{FF2B5EF4-FFF2-40B4-BE49-F238E27FC236}">
                <a16:creationId xmlns:a16="http://schemas.microsoft.com/office/drawing/2014/main" id="{D68C6969-5853-4A7D-9A0C-9CD5B3E6EEC1}"/>
              </a:ext>
            </a:extLst>
          </p:cNvPr>
          <p:cNvSpPr txBox="1"/>
          <p:nvPr/>
        </p:nvSpPr>
        <p:spPr>
          <a:xfrm>
            <a:off x="4100789" y="5573799"/>
            <a:ext cx="1009964" cy="369332"/>
          </a:xfrm>
          <a:prstGeom prst="rect">
            <a:avLst/>
          </a:prstGeom>
          <a:noFill/>
        </p:spPr>
        <p:txBody>
          <a:bodyPr wrap="square" rtlCol="0">
            <a:spAutoFit/>
          </a:bodyPr>
          <a:lstStyle/>
          <a:p>
            <a:pPr algn="ctr"/>
            <a:r>
              <a:rPr lang="en-US" altLang="zh-CN" dirty="0"/>
              <a:t>Black</a:t>
            </a:r>
            <a:endParaRPr lang="zh-CN" altLang="en-US" dirty="0"/>
          </a:p>
        </p:txBody>
      </p:sp>
      <p:sp>
        <p:nvSpPr>
          <p:cNvPr id="29" name="文本框 28">
            <a:extLst>
              <a:ext uri="{FF2B5EF4-FFF2-40B4-BE49-F238E27FC236}">
                <a16:creationId xmlns:a16="http://schemas.microsoft.com/office/drawing/2014/main" id="{72D59A2C-5E46-4CFB-94BA-593468F2EF8E}"/>
              </a:ext>
            </a:extLst>
          </p:cNvPr>
          <p:cNvSpPr txBox="1"/>
          <p:nvPr/>
        </p:nvSpPr>
        <p:spPr>
          <a:xfrm>
            <a:off x="8089981" y="5617231"/>
            <a:ext cx="1009964" cy="369332"/>
          </a:xfrm>
          <a:prstGeom prst="rect">
            <a:avLst/>
          </a:prstGeom>
          <a:noFill/>
        </p:spPr>
        <p:txBody>
          <a:bodyPr wrap="square" rtlCol="0">
            <a:spAutoFit/>
          </a:bodyPr>
          <a:lstStyle/>
          <a:p>
            <a:pPr algn="ctr"/>
            <a:r>
              <a:rPr lang="en-US" altLang="zh-CN" dirty="0"/>
              <a:t>White</a:t>
            </a:r>
            <a:endParaRPr lang="zh-CN" altLang="en-US" dirty="0"/>
          </a:p>
        </p:txBody>
      </p:sp>
      <p:sp>
        <p:nvSpPr>
          <p:cNvPr id="30" name="文本框 29">
            <a:extLst>
              <a:ext uri="{FF2B5EF4-FFF2-40B4-BE49-F238E27FC236}">
                <a16:creationId xmlns:a16="http://schemas.microsoft.com/office/drawing/2014/main" id="{FA712BAE-21D2-4A12-B548-07D04137EC1D}"/>
              </a:ext>
            </a:extLst>
          </p:cNvPr>
          <p:cNvSpPr txBox="1"/>
          <p:nvPr/>
        </p:nvSpPr>
        <p:spPr>
          <a:xfrm>
            <a:off x="2164544" y="4496886"/>
            <a:ext cx="1009964" cy="369332"/>
          </a:xfrm>
          <a:prstGeom prst="rect">
            <a:avLst/>
          </a:prstGeom>
          <a:noFill/>
        </p:spPr>
        <p:txBody>
          <a:bodyPr wrap="square" rtlCol="0">
            <a:spAutoFit/>
          </a:bodyPr>
          <a:lstStyle/>
          <a:p>
            <a:pPr algn="ctr"/>
            <a:r>
              <a:rPr lang="en-US" altLang="zh-CN" dirty="0"/>
              <a:t>val_0</a:t>
            </a:r>
            <a:endParaRPr lang="zh-CN" altLang="en-US" dirty="0"/>
          </a:p>
        </p:txBody>
      </p:sp>
      <p:grpSp>
        <p:nvGrpSpPr>
          <p:cNvPr id="21"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24"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26" name="矩形 25">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6480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784" y="178695"/>
            <a:ext cx="3751556" cy="1046424"/>
          </a:xfrm>
        </p:spPr>
        <p:txBody>
          <a:bodyPr/>
          <a:lstStyle/>
          <a:p>
            <a:r>
              <a:rPr lang="en-US" altLang="zh-CN" dirty="0">
                <a:latin typeface="Arial" panose="020B0604020202020204" pitchFamily="34" charset="0"/>
                <a:cs typeface="Arial" panose="020B0604020202020204" pitchFamily="34" charset="0"/>
              </a:rPr>
              <a:t>Methodology</a:t>
            </a:r>
            <a:endParaRPr lang="zh-CN" altLang="en-US" dirty="0">
              <a:latin typeface="Arial" panose="020B0604020202020204" pitchFamily="34" charset="0"/>
              <a:cs typeface="Arial" panose="020B0604020202020204" pitchFamily="34" charset="0"/>
            </a:endParaRPr>
          </a:p>
        </p:txBody>
      </p:sp>
      <p:sp>
        <p:nvSpPr>
          <p:cNvPr id="10" name="矩形 9"/>
          <p:cNvSpPr/>
          <p:nvPr/>
        </p:nvSpPr>
        <p:spPr>
          <a:xfrm>
            <a:off x="318237" y="1362185"/>
            <a:ext cx="11565670" cy="461665"/>
          </a:xfrm>
          <a:prstGeom prst="rect">
            <a:avLst/>
          </a:prstGeom>
        </p:spPr>
        <p:txBody>
          <a:bodyPr wrap="square">
            <a:spAutoFit/>
          </a:bodyPr>
          <a:lstStyle/>
          <a:p>
            <a:pPr marL="342900" indent="-342900">
              <a:buFont typeface="Wingdings" panose="05000000000000000000" pitchFamily="2" charset="2"/>
              <a:buChar char="n"/>
            </a:pPr>
            <a:r>
              <a:rPr lang="en-US" altLang="zh-CN" sz="2400" b="1" dirty="0">
                <a:solidFill>
                  <a:srgbClr val="C00608"/>
                </a:solidFill>
                <a:latin typeface="Arial" panose="020B0604020202020204" pitchFamily="34" charset="0"/>
                <a:cs typeface="Arial" panose="020B0604020202020204" pitchFamily="34" charset="0"/>
              </a:rPr>
              <a:t>(x)Hash&amp;(y)Histogram</a:t>
            </a:r>
            <a:r>
              <a:rPr lang="zh-CN" altLang="en-US" sz="2400" b="1" dirty="0">
                <a:solidFill>
                  <a:srgbClr val="C00608"/>
                </a:solidFill>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按序检索出结果</a:t>
            </a:r>
            <a:endParaRPr lang="en-US" altLang="zh-CN" sz="2400" dirty="0">
              <a:latin typeface="Arial" panose="020B0604020202020204" pitchFamily="34" charset="0"/>
              <a:cs typeface="Arial" panose="020B0604020202020204" pitchFamily="34" charset="0"/>
            </a:endParaRPr>
          </a:p>
        </p:txBody>
      </p:sp>
      <p:sp>
        <p:nvSpPr>
          <p:cNvPr id="7" name="矩形 6"/>
          <p:cNvSpPr/>
          <p:nvPr/>
        </p:nvSpPr>
        <p:spPr>
          <a:xfrm>
            <a:off x="671822" y="6113430"/>
            <a:ext cx="11058216" cy="584775"/>
          </a:xfrm>
          <a:prstGeom prst="rect">
            <a:avLst/>
          </a:prstGeom>
        </p:spPr>
        <p:txBody>
          <a:bodyPr wrap="square">
            <a:spAutoFit/>
          </a:bodyPr>
          <a:lstStyle/>
          <a:p>
            <a:pPr algn="just"/>
            <a:r>
              <a:rPr lang="zh-CN" altLang="en-US" sz="1600" dirty="0"/>
              <a:t>在一组二进制数据变成另一组数据所需的步骤数，显然，这个数值可以衡量两张图片的差异，汉明距离越小，则代表相似度越高。</a:t>
            </a:r>
            <a:endParaRPr lang="zh-CN" altLang="en-US" sz="1600"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3368685" y="2379612"/>
            <a:ext cx="5664489" cy="3761099"/>
          </a:xfrm>
          <a:prstGeom prst="rect">
            <a:avLst/>
          </a:prstGeom>
        </p:spPr>
      </p:pic>
      <p:sp>
        <p:nvSpPr>
          <p:cNvPr id="12" name="矩形 11"/>
          <p:cNvSpPr/>
          <p:nvPr/>
        </p:nvSpPr>
        <p:spPr>
          <a:xfrm>
            <a:off x="387340" y="5800561"/>
            <a:ext cx="954107" cy="400110"/>
          </a:xfrm>
          <a:prstGeom prst="rect">
            <a:avLst/>
          </a:prstGeom>
        </p:spPr>
        <p:txBody>
          <a:bodyPr wrap="none">
            <a:spAutoFit/>
          </a:bodyPr>
          <a:lstStyle/>
          <a:p>
            <a:r>
              <a:rPr lang="zh-CN" altLang="en-US" sz="2000" b="1" dirty="0">
                <a:solidFill>
                  <a:srgbClr val="C00608"/>
                </a:solidFill>
                <a:latin typeface="Arial" panose="020B0604020202020204" pitchFamily="34" charset="0"/>
                <a:cs typeface="Arial" panose="020B0604020202020204" pitchFamily="34" charset="0"/>
              </a:rPr>
              <a:t>分析：</a:t>
            </a:r>
            <a:endParaRPr lang="zh-CN" altLang="en-US" sz="2000" b="1" dirty="0">
              <a:solidFill>
                <a:srgbClr val="C00608"/>
              </a:solidFill>
            </a:endParaRPr>
          </a:p>
        </p:txBody>
      </p:sp>
      <p:sp>
        <p:nvSpPr>
          <p:cNvPr id="9" name="矩形 8"/>
          <p:cNvSpPr/>
          <p:nvPr/>
        </p:nvSpPr>
        <p:spPr>
          <a:xfrm>
            <a:off x="-137474" y="1813553"/>
            <a:ext cx="12021381" cy="923330"/>
          </a:xfrm>
          <a:prstGeom prst="rect">
            <a:avLst/>
          </a:prstGeom>
        </p:spPr>
        <p:txBody>
          <a:bodyPr wrap="square">
            <a:spAutoFit/>
          </a:bodyPr>
          <a:lstStyle/>
          <a:p>
            <a:pPr marL="742950" lvl="1" indent="-285750">
              <a:buClr>
                <a:srgbClr val="C00000"/>
              </a:buClr>
              <a:buFont typeface="Wingdings" panose="05000000000000000000" pitchFamily="2" charset="2"/>
              <a:buChar char="p"/>
            </a:pPr>
            <a:r>
              <a:rPr lang="en-US" altLang="zh-CN" dirty="0">
                <a:latin typeface="Arial" panose="020B0604020202020204" pitchFamily="34" charset="0"/>
                <a:cs typeface="Arial" panose="020B0604020202020204" pitchFamily="34" charset="0"/>
              </a:rPr>
              <a:t>(x)Hash: </a:t>
            </a:r>
            <a:r>
              <a:rPr lang="en-US" altLang="zh-CN" dirty="0" err="1">
                <a:latin typeface="Arial" panose="020B0604020202020204" pitchFamily="34" charset="0"/>
                <a:cs typeface="Arial" panose="020B0604020202020204" pitchFamily="34" charset="0"/>
              </a:rPr>
              <a:t>aHash</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dHash</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pHash</a:t>
            </a:r>
            <a:endParaRPr lang="en-US" altLang="zh-CN" dirty="0">
              <a:latin typeface="Arial" panose="020B0604020202020204" pitchFamily="34" charset="0"/>
              <a:cs typeface="Arial" panose="020B0604020202020204" pitchFamily="34" charset="0"/>
            </a:endParaRPr>
          </a:p>
          <a:p>
            <a:pPr marL="742950" lvl="1" indent="-285750">
              <a:buClr>
                <a:srgbClr val="C00000"/>
              </a:buClr>
              <a:buFont typeface="Wingdings" panose="05000000000000000000" pitchFamily="2" charset="2"/>
              <a:buChar char="p"/>
            </a:pPr>
            <a:r>
              <a:rPr lang="en-US" altLang="zh-CN" dirty="0">
                <a:latin typeface="Arial" panose="020B0604020202020204" pitchFamily="34" charset="0"/>
                <a:cs typeface="Arial" panose="020B0604020202020204" pitchFamily="34" charset="0"/>
              </a:rPr>
              <a:t>(y)Histogram: Histogram, </a:t>
            </a:r>
            <a:r>
              <a:rPr lang="en-US" altLang="zh-CN" dirty="0" err="1">
                <a:latin typeface="Arial" panose="020B0604020202020204" pitchFamily="34" charset="0"/>
                <a:cs typeface="Arial" panose="020B0604020202020204" pitchFamily="34" charset="0"/>
              </a:rPr>
              <a:t>Histogram_split</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与</a:t>
            </a:r>
            <a:r>
              <a:rPr lang="en-US" altLang="zh-CN" dirty="0">
                <a:latin typeface="Arial" panose="020B0604020202020204" pitchFamily="34" charset="0"/>
                <a:cs typeface="Arial" panose="020B0604020202020204" pitchFamily="34" charset="0"/>
              </a:rPr>
              <a:t>Histogram</a:t>
            </a:r>
            <a:r>
              <a:rPr lang="zh-CN" altLang="en-US" dirty="0">
                <a:latin typeface="Arial" panose="020B0604020202020204" pitchFamily="34" charset="0"/>
                <a:cs typeface="Arial" panose="020B0604020202020204" pitchFamily="34" charset="0"/>
              </a:rPr>
              <a:t>不同的是</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Histogram_split</a:t>
            </a:r>
            <a:r>
              <a:rPr lang="zh-CN" altLang="en-US" dirty="0">
                <a:latin typeface="Arial" panose="020B0604020202020204" pitchFamily="34" charset="0"/>
                <a:cs typeface="Arial" panose="020B0604020202020204" pitchFamily="34" charset="0"/>
              </a:rPr>
              <a:t>会把图片分隔成</a:t>
            </a:r>
            <a:r>
              <a:rPr lang="en-US" altLang="zh-CN" dirty="0">
                <a:latin typeface="Arial" panose="020B0604020202020204" pitchFamily="34" charset="0"/>
                <a:cs typeface="Arial" panose="020B0604020202020204" pitchFamily="34" charset="0"/>
              </a:rPr>
              <a:t>16</a:t>
            </a:r>
            <a:r>
              <a:rPr lang="zh-CN" altLang="en-US" dirty="0">
                <a:latin typeface="Arial" panose="020B0604020202020204" pitchFamily="34" charset="0"/>
                <a:cs typeface="Arial" panose="020B0604020202020204" pitchFamily="34" charset="0"/>
              </a:rPr>
              <a:t>个小块，然后分别比较，最后综合比较结果</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grpSp>
        <p:nvGrpSpPr>
          <p:cNvPr id="14" name="组合 16">
            <a:extLst>
              <a:ext uri="{FF2B5EF4-FFF2-40B4-BE49-F238E27FC236}">
                <a16:creationId xmlns:a16="http://schemas.microsoft.com/office/drawing/2014/main" id="{E3CD20D6-BBEF-48D8-A5B2-E52EEBF6799A}"/>
              </a:ext>
            </a:extLst>
          </p:cNvPr>
          <p:cNvGrpSpPr/>
          <p:nvPr/>
        </p:nvGrpSpPr>
        <p:grpSpPr>
          <a:xfrm>
            <a:off x="410547" y="1076131"/>
            <a:ext cx="11209175" cy="188976"/>
            <a:chOff x="410547" y="1076131"/>
            <a:chExt cx="11209175" cy="188976"/>
          </a:xfrm>
        </p:grpSpPr>
        <p:cxnSp>
          <p:nvCxnSpPr>
            <p:cNvPr id="15" name="直接连接符 17">
              <a:extLst>
                <a:ext uri="{FF2B5EF4-FFF2-40B4-BE49-F238E27FC236}">
                  <a16:creationId xmlns:a16="http://schemas.microsoft.com/office/drawing/2014/main" id="{00B41069-9F56-4801-AE31-2E614272DE45}"/>
                </a:ext>
              </a:extLst>
            </p:cNvPr>
            <p:cNvCxnSpPr/>
            <p:nvPr/>
          </p:nvCxnSpPr>
          <p:spPr>
            <a:xfrm>
              <a:off x="410547" y="1076131"/>
              <a:ext cx="11209175" cy="0"/>
            </a:xfrm>
            <a:prstGeom prst="line">
              <a:avLst/>
            </a:prstGeom>
            <a:ln>
              <a:solidFill>
                <a:srgbClr val="C00608"/>
              </a:solidFill>
            </a:ln>
          </p:spPr>
          <p:style>
            <a:lnRef idx="3">
              <a:schemeClr val="accent1"/>
            </a:lnRef>
            <a:fillRef idx="0">
              <a:schemeClr val="accent1"/>
            </a:fillRef>
            <a:effectRef idx="2">
              <a:schemeClr val="accent1"/>
            </a:effectRef>
            <a:fontRef idx="minor">
              <a:schemeClr val="tx1"/>
            </a:fontRef>
          </p:style>
        </p:cxnSp>
        <p:sp>
          <p:nvSpPr>
            <p:cNvPr id="16" name="矩形 15">
              <a:extLst>
                <a:ext uri="{FF2B5EF4-FFF2-40B4-BE49-F238E27FC236}">
                  <a16:creationId xmlns:a16="http://schemas.microsoft.com/office/drawing/2014/main" id="{35C3D26B-B280-4415-9FB4-D6634D6EE00F}"/>
                </a:ext>
              </a:extLst>
            </p:cNvPr>
            <p:cNvSpPr/>
            <p:nvPr/>
          </p:nvSpPr>
          <p:spPr>
            <a:xfrm>
              <a:off x="410547" y="1076131"/>
              <a:ext cx="4639056" cy="188976"/>
            </a:xfrm>
            <a:prstGeom prst="rect">
              <a:avLst/>
            </a:prstGeom>
            <a:solidFill>
              <a:srgbClr val="C006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273886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921</Words>
  <Application>Microsoft Office PowerPoint</Application>
  <PresentationFormat>宽屏</PresentationFormat>
  <Paragraphs>95</Paragraphs>
  <Slides>11</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等线 Light</vt:lpstr>
      <vt:lpstr>微软雅黑</vt:lpstr>
      <vt:lpstr>Arial</vt:lpstr>
      <vt:lpstr>Wingdings</vt:lpstr>
      <vt:lpstr>Office 主题​​</vt:lpstr>
      <vt:lpstr>车辆大规模精准搜索</vt:lpstr>
      <vt:lpstr>Assignment</vt:lpstr>
      <vt:lpstr>Problems</vt:lpstr>
      <vt:lpstr>Data set</vt:lpstr>
      <vt:lpstr>Background</vt:lpstr>
      <vt:lpstr>Methodology</vt:lpstr>
      <vt:lpstr>Methodology</vt:lpstr>
      <vt:lpstr>Methodology</vt:lpstr>
      <vt:lpstr>Methodology</vt:lpstr>
      <vt:lpstr>Experiments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Structured Representation for Text Classification via Reinforcement Learning</dc:title>
  <dc:creator>liufang816@pku.edu.cn</dc:creator>
  <cp:lastModifiedBy>Administrator</cp:lastModifiedBy>
  <cp:revision>214</cp:revision>
  <cp:lastPrinted>2018-06-13T09:42:55Z</cp:lastPrinted>
  <dcterms:created xsi:type="dcterms:W3CDTF">2018-03-20T02:29:51Z</dcterms:created>
  <dcterms:modified xsi:type="dcterms:W3CDTF">2018-06-23T12:35:02Z</dcterms:modified>
</cp:coreProperties>
</file>